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 id="2147483914" r:id="rId2"/>
  </p:sldMasterIdLst>
  <p:notesMasterIdLst>
    <p:notesMasterId r:id="rId89"/>
  </p:notesMasterIdLst>
  <p:handoutMasterIdLst>
    <p:handoutMasterId r:id="rId90"/>
  </p:handoutMasterIdLst>
  <p:sldIdLst>
    <p:sldId id="528" r:id="rId3"/>
    <p:sldId id="485" r:id="rId4"/>
    <p:sldId id="526" r:id="rId5"/>
    <p:sldId id="481" r:id="rId6"/>
    <p:sldId id="486" r:id="rId7"/>
    <p:sldId id="357" r:id="rId8"/>
    <p:sldId id="375" r:id="rId9"/>
    <p:sldId id="359" r:id="rId10"/>
    <p:sldId id="376" r:id="rId11"/>
    <p:sldId id="478" r:id="rId12"/>
    <p:sldId id="360" r:id="rId13"/>
    <p:sldId id="377" r:id="rId14"/>
    <p:sldId id="498" r:id="rId15"/>
    <p:sldId id="499" r:id="rId16"/>
    <p:sldId id="500" r:id="rId17"/>
    <p:sldId id="501" r:id="rId18"/>
    <p:sldId id="502" r:id="rId19"/>
    <p:sldId id="487" r:id="rId20"/>
    <p:sldId id="388" r:id="rId21"/>
    <p:sldId id="381" r:id="rId22"/>
    <p:sldId id="382" r:id="rId23"/>
    <p:sldId id="383" r:id="rId24"/>
    <p:sldId id="503" r:id="rId25"/>
    <p:sldId id="384" r:id="rId26"/>
    <p:sldId id="391" r:id="rId27"/>
    <p:sldId id="504" r:id="rId28"/>
    <p:sldId id="385" r:id="rId29"/>
    <p:sldId id="488" r:id="rId30"/>
    <p:sldId id="386" r:id="rId31"/>
    <p:sldId id="387" r:id="rId32"/>
    <p:sldId id="527" r:id="rId33"/>
    <p:sldId id="507" r:id="rId34"/>
    <p:sldId id="365" r:id="rId35"/>
    <p:sldId id="395" r:id="rId36"/>
    <p:sldId id="509" r:id="rId37"/>
    <p:sldId id="398" r:id="rId38"/>
    <p:sldId id="489" r:id="rId39"/>
    <p:sldId id="366" r:id="rId40"/>
    <p:sldId id="399" r:id="rId41"/>
    <p:sldId id="401" r:id="rId42"/>
    <p:sldId id="400" r:id="rId43"/>
    <p:sldId id="409" r:id="rId44"/>
    <p:sldId id="490" r:id="rId45"/>
    <p:sldId id="402" r:id="rId46"/>
    <p:sldId id="403" r:id="rId47"/>
    <p:sldId id="404" r:id="rId48"/>
    <p:sldId id="411" r:id="rId49"/>
    <p:sldId id="405" r:id="rId50"/>
    <p:sldId id="367" r:id="rId51"/>
    <p:sldId id="491" r:id="rId52"/>
    <p:sldId id="513" r:id="rId53"/>
    <p:sldId id="493" r:id="rId54"/>
    <p:sldId id="495" r:id="rId55"/>
    <p:sldId id="518" r:id="rId56"/>
    <p:sldId id="510" r:id="rId57"/>
    <p:sldId id="494" r:id="rId58"/>
    <p:sldId id="511" r:id="rId59"/>
    <p:sldId id="516" r:id="rId60"/>
    <p:sldId id="517" r:id="rId61"/>
    <p:sldId id="514" r:id="rId62"/>
    <p:sldId id="512" r:id="rId63"/>
    <p:sldId id="515" r:id="rId64"/>
    <p:sldId id="492" r:id="rId65"/>
    <p:sldId id="368" r:id="rId66"/>
    <p:sldId id="412" r:id="rId67"/>
    <p:sldId id="371" r:id="rId68"/>
    <p:sldId id="520" r:id="rId69"/>
    <p:sldId id="519" r:id="rId70"/>
    <p:sldId id="425" r:id="rId71"/>
    <p:sldId id="521" r:id="rId72"/>
    <p:sldId id="522" r:id="rId73"/>
    <p:sldId id="523" r:id="rId74"/>
    <p:sldId id="524" r:id="rId75"/>
    <p:sldId id="413" r:id="rId76"/>
    <p:sldId id="427" r:id="rId77"/>
    <p:sldId id="429" r:id="rId78"/>
    <p:sldId id="430" r:id="rId79"/>
    <p:sldId id="414" r:id="rId80"/>
    <p:sldId id="431" r:id="rId81"/>
    <p:sldId id="432" r:id="rId82"/>
    <p:sldId id="479" r:id="rId83"/>
    <p:sldId id="433" r:id="rId84"/>
    <p:sldId id="525" r:id="rId85"/>
    <p:sldId id="415" r:id="rId86"/>
    <p:sldId id="497" r:id="rId87"/>
    <p:sldId id="530" r:id="rId8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9064" autoAdjust="0"/>
  </p:normalViewPr>
  <p:slideViewPr>
    <p:cSldViewPr>
      <p:cViewPr varScale="1">
        <p:scale>
          <a:sx n="91" d="100"/>
          <a:sy n="91" d="100"/>
        </p:scale>
        <p:origin x="1210" y="53"/>
      </p:cViewPr>
      <p:guideLst>
        <p:guide orient="horz" pos="2160"/>
        <p:guide pos="2880"/>
      </p:guideLst>
    </p:cSldViewPr>
  </p:slideViewPr>
  <p:notesTextViewPr>
    <p:cViewPr>
      <p:scale>
        <a:sx n="100" d="100"/>
        <a:sy n="100" d="100"/>
      </p:scale>
      <p:origin x="0" y="0"/>
    </p:cViewPr>
  </p:notesTextViewPr>
  <p:sorterViewPr>
    <p:cViewPr>
      <p:scale>
        <a:sx n="66" d="100"/>
        <a:sy n="66" d="100"/>
      </p:scale>
      <p:origin x="0" y="-8414"/>
    </p:cViewPr>
  </p:sorterViewPr>
  <p:notesViewPr>
    <p:cSldViewPr>
      <p:cViewPr varScale="1">
        <p:scale>
          <a:sx n="75" d="100"/>
          <a:sy n="75" d="100"/>
        </p:scale>
        <p:origin x="-2990" y="-9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handoutMaster" Target="handoutMasters/handout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28600"/>
            <a:ext cx="6858000" cy="457200"/>
          </a:xfrm>
          <a:prstGeom prst="rect">
            <a:avLst/>
          </a:prstGeom>
        </p:spPr>
        <p:txBody>
          <a:bodyPr vert="horz" lIns="91440" tIns="45720" rIns="91440" bIns="45720" rtlCol="0"/>
          <a:lstStyle>
            <a:lvl1pPr algn="ctr" fontAlgn="auto">
              <a:spcBef>
                <a:spcPts val="0"/>
              </a:spcBef>
              <a:spcAft>
                <a:spcPts val="0"/>
              </a:spcAft>
              <a:defRPr sz="1200">
                <a:latin typeface="+mn-lt"/>
              </a:defRPr>
            </a:lvl1pPr>
          </a:lstStyle>
          <a:p>
            <a:pPr>
              <a:defRPr/>
            </a:pPr>
            <a:r>
              <a:rPr lang="en-US"/>
              <a:t>Corporate Computer and Network Security, 2</a:t>
            </a:r>
            <a:r>
              <a:rPr lang="en-US" baseline="30000"/>
              <a:t>nd</a:t>
            </a:r>
            <a:r>
              <a:rPr lang="en-US"/>
              <a:t> edition</a:t>
            </a:r>
          </a:p>
          <a:p>
            <a:pPr>
              <a:defRPr/>
            </a:pPr>
            <a:r>
              <a:rPr lang="en-US"/>
              <a:t>Copyright 2009 Pearson Prentice-Hall</a:t>
            </a:r>
          </a:p>
        </p:txBody>
      </p:sp>
      <p:sp>
        <p:nvSpPr>
          <p:cNvPr id="5" name="Slide Number Placeholder 4"/>
          <p:cNvSpPr>
            <a:spLocks noGrp="1"/>
          </p:cNvSpPr>
          <p:nvPr>
            <p:ph type="sldNum" sz="quarter" idx="3"/>
          </p:nvPr>
        </p:nvSpPr>
        <p:spPr>
          <a:xfrm>
            <a:off x="1905000" y="8382000"/>
            <a:ext cx="2971800" cy="304800"/>
          </a:xfrm>
          <a:prstGeom prst="rect">
            <a:avLst/>
          </a:prstGeom>
        </p:spPr>
        <p:txBody>
          <a:bodyPr vert="horz" wrap="square" lIns="91440" tIns="45720" rIns="91440" bIns="45720" numCol="1" anchor="b" anchorCtr="0" compatLnSpc="1">
            <a:prstTxWarp prst="textNoShape">
              <a:avLst/>
            </a:prstTxWarp>
          </a:bodyPr>
          <a:lstStyle>
            <a:lvl1pPr algn="ctr">
              <a:defRPr sz="1200">
                <a:latin typeface="Calibri" pitchFamily="34" charset="0"/>
              </a:defRPr>
            </a:lvl1pPr>
          </a:lstStyle>
          <a:p>
            <a:fld id="{6C7AAFB9-2039-41D5-ABDF-C8DA5356475D}" type="slidenum">
              <a:rPr lang="en-US"/>
              <a:pPr/>
              <a:t>‹#›</a:t>
            </a:fld>
            <a:endParaRPr lang="en-US"/>
          </a:p>
        </p:txBody>
      </p:sp>
    </p:spTree>
    <p:extLst>
      <p:ext uri="{BB962C8B-B14F-4D97-AF65-F5344CB8AC3E}">
        <p14:creationId xmlns:p14="http://schemas.microsoft.com/office/powerpoint/2010/main" val="1324237952"/>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pitchFamily="34" charset="0"/>
              </a:defRPr>
            </a:lvl1pPr>
          </a:lstStyle>
          <a:p>
            <a:fld id="{193EA804-4BA7-4D43-BEE9-E9B2CBFFCEA4}" type="datetimeFigureOut">
              <a:rPr lang="en-US"/>
              <a:pPr/>
              <a:t>5/17/2015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pitchFamily="34" charset="0"/>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pitchFamily="34" charset="0"/>
              </a:defRPr>
            </a:lvl1pPr>
          </a:lstStyle>
          <a:p>
            <a:fld id="{0B6A7AC3-8832-48D0-9AED-1BBE3CE90A43}" type="slidenum">
              <a:rPr lang="en-US"/>
              <a:pPr/>
              <a:t>‹#›</a:t>
            </a:fld>
            <a:endParaRPr lang="en-US"/>
          </a:p>
        </p:txBody>
      </p:sp>
    </p:spTree>
    <p:extLst>
      <p:ext uri="{BB962C8B-B14F-4D97-AF65-F5344CB8AC3E}">
        <p14:creationId xmlns:p14="http://schemas.microsoft.com/office/powerpoint/2010/main" val="1894956114"/>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E1239E0-EDD5-4A50-8153-B84DF6BA7B2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425203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6499"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7891"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42888C45-ECB0-4474-B58D-D7FE8544DDD0}" type="slidenum">
              <a:rPr lang="en-US">
                <a:latin typeface="Calibri" pitchFamily="34" charset="0"/>
              </a:rPr>
              <a:pPr eaLnBrk="1" hangingPunct="1"/>
              <a:t>38</a:t>
            </a:fld>
            <a:endParaRPr lang="en-US">
              <a:latin typeface="Calibri" pitchFamily="34" charset="0"/>
            </a:endParaRPr>
          </a:p>
        </p:txBody>
      </p:sp>
      <p:sp>
        <p:nvSpPr>
          <p:cNvPr id="37892"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3206808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752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39939"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81047B57-FEE6-43D0-9423-FFC1FE6BAEF7}" type="slidenum">
              <a:rPr lang="en-US">
                <a:latin typeface="Calibri" pitchFamily="34" charset="0"/>
              </a:rPr>
              <a:pPr eaLnBrk="1" hangingPunct="1"/>
              <a:t>55</a:t>
            </a:fld>
            <a:endParaRPr lang="en-US">
              <a:latin typeface="Calibri" pitchFamily="34" charset="0"/>
            </a:endParaRPr>
          </a:p>
        </p:txBody>
      </p:sp>
    </p:spTree>
    <p:extLst>
      <p:ext uri="{BB962C8B-B14F-4D97-AF65-F5344CB8AC3E}">
        <p14:creationId xmlns:p14="http://schemas.microsoft.com/office/powerpoint/2010/main" val="2311503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8547"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FBE11945-1BF2-438B-BB62-C40B9784D7A1}" type="slidenum">
              <a:rPr lang="en-US">
                <a:latin typeface="Calibri" pitchFamily="34" charset="0"/>
              </a:rPr>
              <a:pPr eaLnBrk="1" hangingPunct="1"/>
              <a:t>84</a:t>
            </a:fld>
            <a:endParaRPr lang="en-US">
              <a:latin typeface="Calibri" pitchFamily="34" charset="0"/>
            </a:endParaRPr>
          </a:p>
        </p:txBody>
      </p:sp>
      <p:sp>
        <p:nvSpPr>
          <p:cNvPr id="66564"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1169850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09571"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smtClean="0"/>
          </a:p>
        </p:txBody>
      </p:sp>
      <p:sp>
        <p:nvSpPr>
          <p:cNvPr id="66563" name="Slide Number Placeholder 3"/>
          <p:cNvSpPr>
            <a:spLocks noGrp="1"/>
          </p:cNvSpPr>
          <p:nvPr>
            <p:ph type="sldNum" sz="quarter" idx="5"/>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fld id="{347BC339-C2B5-4C40-B804-F5D1D0C9FD30}" type="slidenum">
              <a:rPr lang="en-US">
                <a:latin typeface="Calibri" pitchFamily="34" charset="0"/>
              </a:rPr>
              <a:pPr eaLnBrk="1" hangingPunct="1"/>
              <a:t>85</a:t>
            </a:fld>
            <a:endParaRPr lang="en-US">
              <a:latin typeface="Calibri" pitchFamily="34" charset="0"/>
            </a:endParaRPr>
          </a:p>
        </p:txBody>
      </p:sp>
      <p:sp>
        <p:nvSpPr>
          <p:cNvPr id="66564" name="Header Placeholder 4"/>
          <p:cNvSpPr>
            <a:spLocks noGrp="1"/>
          </p:cNvSpPr>
          <p:nvPr>
            <p:ph type="hdr" sz="quarter"/>
          </p:nvPr>
        </p:nvSpPr>
        <p:spPr bwMode="auto">
          <a:ln>
            <a:miter lim="800000"/>
            <a:headEnd/>
            <a:tailEnd/>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en-US">
              <a:latin typeface="Calibri" pitchFamily="34" charset="0"/>
            </a:endParaRPr>
          </a:p>
        </p:txBody>
      </p:sp>
    </p:spTree>
    <p:extLst>
      <p:ext uri="{BB962C8B-B14F-4D97-AF65-F5344CB8AC3E}">
        <p14:creationId xmlns:p14="http://schemas.microsoft.com/office/powerpoint/2010/main" val="42281043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bwMode="auto">
          <a:xfrm>
            <a:off x="1152525" y="692150"/>
            <a:ext cx="4554538" cy="34163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83971"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0480" tIns="44446" rIns="90480" bIns="44446" numCol="1" anchor="t" anchorCtr="0" compatLnSpc="1">
            <a:prstTxWarp prst="textNoShape">
              <a:avLst/>
            </a:prstTxWarp>
          </a:bodyPr>
          <a:lstStyle/>
          <a:p>
            <a:pPr eaLnBrk="1" hangingPunct="1"/>
            <a:endParaRPr lang="en-US" smtClean="0"/>
          </a:p>
        </p:txBody>
      </p:sp>
    </p:spTree>
    <p:extLst>
      <p:ext uri="{BB962C8B-B14F-4D97-AF65-F5344CB8AC3E}">
        <p14:creationId xmlns:p14="http://schemas.microsoft.com/office/powerpoint/2010/main" val="3190568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4443136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6A7FA68F-FADF-4FD0-BD12-E50311C068D5}" type="datetime1">
              <a:rPr lang="en-US">
                <a:solidFill>
                  <a:prstClr val="black"/>
                </a:solidFill>
              </a:rPr>
              <a:pPr/>
              <a:t>5/17/2015</a:t>
            </a:fld>
            <a:endParaRPr lang="en-US">
              <a:solidFill>
                <a:prstClr val="black"/>
              </a:solidFill>
            </a:endParaRPr>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A4E8C30B-E377-4081-80F1-E969027E80AD}" type="slidenum">
              <a:rPr lang="en-US">
                <a:solidFill>
                  <a:prstClr val="black"/>
                </a:solidFill>
              </a:rPr>
              <a:pPr/>
              <a:t>‹#›</a:t>
            </a:fld>
            <a:endParaRPr lang="en-US">
              <a:solidFill>
                <a:prstClr val="black"/>
              </a:solidFill>
            </a:endParaRPr>
          </a:p>
        </p:txBody>
      </p:sp>
      <p:sp>
        <p:nvSpPr>
          <p:cNvPr id="10"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111825483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9"/>
          <p:cNvSpPr>
            <a:spLocks noGrp="1"/>
          </p:cNvSpPr>
          <p:nvPr>
            <p:ph type="dt" sz="half" idx="10"/>
          </p:nvPr>
        </p:nvSpPr>
        <p:spPr>
          <a:xfrm>
            <a:off x="6727825" y="6408738"/>
            <a:ext cx="1919288" cy="365125"/>
          </a:xfrm>
          <a:prstGeom prst="rect">
            <a:avLst/>
          </a:prstGeom>
        </p:spPr>
        <p:txBody>
          <a:bodyPr/>
          <a:lstStyle>
            <a:lvl1pPr>
              <a:defRPr/>
            </a:lvl1pPr>
          </a:lstStyle>
          <a:p>
            <a:fld id="{188F1CD2-AEB0-4027-8EC5-A6B3BF7F337D}" type="datetime1">
              <a:rPr lang="en-US">
                <a:solidFill>
                  <a:prstClr val="black"/>
                </a:solidFill>
              </a:rPr>
              <a:pPr/>
              <a:t>5/17/2015</a:t>
            </a:fld>
            <a:endParaRPr lang="en-US">
              <a:solidFill>
                <a:prstClr val="black"/>
              </a:solidFill>
            </a:endParaRPr>
          </a:p>
        </p:txBody>
      </p:sp>
      <p:sp>
        <p:nvSpPr>
          <p:cNvPr id="4" name="Slide Number Placeholder 17"/>
          <p:cNvSpPr>
            <a:spLocks noGrp="1"/>
          </p:cNvSpPr>
          <p:nvPr>
            <p:ph type="sldNum" sz="quarter" idx="12"/>
          </p:nvPr>
        </p:nvSpPr>
        <p:spPr>
          <a:xfrm>
            <a:off x="8647113" y="6408738"/>
            <a:ext cx="366712" cy="365125"/>
          </a:xfrm>
          <a:prstGeom prst="rect">
            <a:avLst/>
          </a:prstGeom>
        </p:spPr>
        <p:txBody>
          <a:bodyPr/>
          <a:lstStyle>
            <a:lvl1pPr>
              <a:defRPr/>
            </a:lvl1pPr>
          </a:lstStyle>
          <a:p>
            <a:fld id="{2C9248F2-67A0-4415-B4E0-C230E8B2B6FA}" type="slidenum">
              <a:rPr lang="en-US">
                <a:solidFill>
                  <a:prstClr val="black"/>
                </a:solidFill>
              </a:rPr>
              <a:pPr/>
              <a:t>‹#›</a:t>
            </a:fld>
            <a:endParaRPr lang="en-US">
              <a:solidFill>
                <a:prstClr val="black"/>
              </a:solidFill>
            </a:endParaRPr>
          </a:p>
        </p:txBody>
      </p:sp>
    </p:spTree>
    <p:extLst>
      <p:ext uri="{BB962C8B-B14F-4D97-AF65-F5344CB8AC3E}">
        <p14:creationId xmlns:p14="http://schemas.microsoft.com/office/powerpoint/2010/main" val="428920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37206108-7795-47C0-884E-2AD68BE743CF}" type="datetime1">
              <a:rPr lang="en-US">
                <a:solidFill>
                  <a:prstClr val="black"/>
                </a:solidFill>
              </a:rPr>
              <a:pPr/>
              <a:t>5/17/2015</a:t>
            </a:fld>
            <a:endParaRPr lang="en-US">
              <a:solidFill>
                <a:prstClr val="black"/>
              </a:solidFill>
            </a:endParaRPr>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4E80A72C-7467-43E9-A77F-3A6651282100}" type="slidenum">
              <a:rPr lang="en-US">
                <a:solidFill>
                  <a:prstClr val="black"/>
                </a:solidFill>
              </a:rPr>
              <a:pPr/>
              <a:t>‹#›</a:t>
            </a:fld>
            <a:endParaRPr lang="en-US">
              <a:solidFill>
                <a:prstClr val="black"/>
              </a:solidFill>
            </a:endParaRPr>
          </a:p>
        </p:txBody>
      </p:sp>
      <p:sp>
        <p:nvSpPr>
          <p:cNvPr id="8" name="Footer Placeholder 4"/>
          <p:cNvSpPr txBox="1">
            <a:spLocks/>
          </p:cNvSpPr>
          <p:nvPr userDrawn="1"/>
        </p:nvSpPr>
        <p:spPr>
          <a:xfrm>
            <a:off x="6477000" y="6553200"/>
            <a:ext cx="2362200" cy="2286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b="1" dirty="0" smtClean="0">
                <a:solidFill>
                  <a:srgbClr val="464646"/>
                </a:solidFill>
                <a:effectLst>
                  <a:outerShdw blurRad="31750" dist="25400" dir="5400000" algn="tl" rotWithShape="0">
                    <a:srgbClr val="000000">
                      <a:alpha val="25000"/>
                    </a:srgbClr>
                  </a:outerShdw>
                </a:effectLst>
                <a:cs typeface="Lucida Sans Unicode" pitchFamily="34" charset="0"/>
              </a:rPr>
              <a:t>Copyright Pearson Prentice-Hall 2014</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extLst>
      <p:ext uri="{BB962C8B-B14F-4D97-AF65-F5344CB8AC3E}">
        <p14:creationId xmlns:p14="http://schemas.microsoft.com/office/powerpoint/2010/main" val="84268422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4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lvl1pPr>
              <a:defRPr sz="3600"/>
            </a:lvl1pPr>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a:t>
            </a:fld>
            <a:endParaRPr lang="en-US" dirty="0"/>
          </a:p>
        </p:txBody>
      </p:sp>
    </p:spTree>
    <p:extLst>
      <p:ext uri="{BB962C8B-B14F-4D97-AF65-F5344CB8AC3E}">
        <p14:creationId xmlns:p14="http://schemas.microsoft.com/office/powerpoint/2010/main" val="23338988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974725" cy="365125"/>
          </a:xfrm>
          <a:prstGeom prst="rect">
            <a:avLst/>
          </a:prstGeom>
        </p:spPr>
        <p:txBody>
          <a:bodyPr/>
          <a:lstStyle>
            <a:lvl1pPr>
              <a:defRPr sz="2000">
                <a:solidFill>
                  <a:schemeClr val="bg1"/>
                </a:solidFill>
              </a:defRPr>
            </a:lvl1pPr>
          </a:lstStyle>
          <a:p>
            <a:r>
              <a:rPr lang="en-US" dirty="0" smtClean="0"/>
              <a:t>7-</a:t>
            </a:r>
            <a:fld id="{434140A7-A03B-4E54-9BE8-12F58B593F5F}" type="slidenum">
              <a:rPr lang="en-US" smtClean="0"/>
              <a:pPr/>
              <a:t>‹#›</a:t>
            </a:fld>
            <a:endParaRPr lang="en-US" dirty="0"/>
          </a:p>
        </p:txBody>
      </p:sp>
    </p:spTree>
    <p:extLst>
      <p:ext uri="{BB962C8B-B14F-4D97-AF65-F5344CB8AC3E}">
        <p14:creationId xmlns:p14="http://schemas.microsoft.com/office/powerpoint/2010/main" val="405308754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lstStyle>
            <a:lvl1pPr>
              <a:defRPr/>
            </a:lvl1pPr>
            <a:extLst/>
          </a:lstStyle>
          <a:p>
            <a:r>
              <a:rPr lang="en-US" smtClean="0"/>
              <a:t>Click to edit Master title style</a:t>
            </a:r>
            <a:endParaRPr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extLst/>
          </a:lstStyle>
          <a:p>
            <a:pPr lvl="0"/>
            <a:r>
              <a:rPr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6727825" y="6408738"/>
            <a:ext cx="1919288" cy="365125"/>
          </a:xfrm>
          <a:prstGeom prst="rect">
            <a:avLst/>
          </a:prstGeom>
        </p:spPr>
        <p:txBody>
          <a:bodyPr/>
          <a:lstStyle>
            <a:lvl1pPr>
              <a:defRPr/>
            </a:lvl1pPr>
          </a:lstStyle>
          <a:p>
            <a:fld id="{FECFBFEF-E327-421C-8E12-4169D0F72E3B}" type="datetime1">
              <a:rPr lang="en-US"/>
              <a:pPr/>
              <a:t>5/17/2015</a:t>
            </a:fld>
            <a:endParaRPr lang="en-US"/>
          </a:p>
        </p:txBody>
      </p:sp>
      <p:sp>
        <p:nvSpPr>
          <p:cNvPr id="9" name="Slide Number Placeholder 8"/>
          <p:cNvSpPr>
            <a:spLocks noGrp="1"/>
          </p:cNvSpPr>
          <p:nvPr>
            <p:ph type="sldNum" sz="quarter" idx="12"/>
          </p:nvPr>
        </p:nvSpPr>
        <p:spPr>
          <a:xfrm>
            <a:off x="8647113" y="6408738"/>
            <a:ext cx="366712" cy="365125"/>
          </a:xfrm>
          <a:prstGeom prst="rect">
            <a:avLst/>
          </a:prstGeom>
        </p:spPr>
        <p:txBody>
          <a:bodyPr/>
          <a:lstStyle>
            <a:lvl1pPr>
              <a:defRPr/>
            </a:lvl1pPr>
          </a:lstStyle>
          <a:p>
            <a:fld id="{469FF309-7452-4761-B99F-11815335E367}" type="slidenum">
              <a:rPr lang="en-US"/>
              <a:pPr/>
              <a:t>‹#›</a:t>
            </a:fld>
            <a:endParaRPr lang="en-US"/>
          </a:p>
        </p:txBody>
      </p:sp>
    </p:spTree>
    <p:extLst>
      <p:ext uri="{BB962C8B-B14F-4D97-AF65-F5344CB8AC3E}">
        <p14:creationId xmlns:p14="http://schemas.microsoft.com/office/powerpoint/2010/main" val="324990358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0808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anchor="t">
            <a:noAutofit/>
            <a:sp3d prstMaterial="softEdge">
              <a:bevelT w="0" h="0"/>
            </a:sp3d>
          </a:bodyPr>
          <a:lstStyle>
            <a:lvl1pPr algn="r">
              <a:buNone/>
              <a:defRPr sz="2500" b="0">
                <a:solidFill>
                  <a:schemeClr val="accent1"/>
                </a:solidFill>
                <a:effectLst/>
              </a:defRPr>
            </a:lvl1pPr>
            <a:extLst/>
          </a:lstStyle>
          <a:p>
            <a:r>
              <a:rPr lang="en-US" smtClean="0"/>
              <a:t>Click to edit Master title style</a:t>
            </a:r>
            <a:endParaRPr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extLst/>
          </a:lstStyle>
          <a:p>
            <a:pPr lvl="0"/>
            <a:r>
              <a:rPr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extLs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6727825" y="6408738"/>
            <a:ext cx="1919288" cy="365125"/>
          </a:xfrm>
          <a:prstGeom prst="rect">
            <a:avLst/>
          </a:prstGeom>
        </p:spPr>
        <p:txBody>
          <a:bodyPr/>
          <a:lstStyle>
            <a:lvl1pPr>
              <a:defRPr/>
            </a:lvl1pPr>
          </a:lstStyle>
          <a:p>
            <a:fld id="{60980A22-A9B6-4519-940B-069D3EF757F1}" type="datetime1">
              <a:rPr lang="en-US"/>
              <a:pPr/>
              <a:t>5/17/2015</a:t>
            </a:fld>
            <a:endParaRPr lang="en-US"/>
          </a:p>
        </p:txBody>
      </p:sp>
      <p:sp>
        <p:nvSpPr>
          <p:cNvPr id="7" name="Slide Number Placeholder 6"/>
          <p:cNvSpPr>
            <a:spLocks noGrp="1"/>
          </p:cNvSpPr>
          <p:nvPr>
            <p:ph type="sldNum" sz="quarter" idx="12"/>
          </p:nvPr>
        </p:nvSpPr>
        <p:spPr>
          <a:xfrm>
            <a:off x="8647113" y="6408738"/>
            <a:ext cx="366712" cy="365125"/>
          </a:xfrm>
          <a:prstGeom prst="rect">
            <a:avLst/>
          </a:prstGeom>
        </p:spPr>
        <p:txBody>
          <a:bodyPr/>
          <a:lstStyle>
            <a:lvl1pPr>
              <a:defRPr/>
            </a:lvl1pPr>
          </a:lstStyle>
          <a:p>
            <a:fld id="{981043B9-53D7-488A-9184-799651384786}" type="slidenum">
              <a:rPr lang="en-US"/>
              <a:pPr/>
              <a:t>‹#›</a:t>
            </a:fld>
            <a:endParaRPr lang="en-US"/>
          </a:p>
        </p:txBody>
      </p:sp>
    </p:spTree>
    <p:extLst>
      <p:ext uri="{BB962C8B-B14F-4D97-AF65-F5344CB8AC3E}">
        <p14:creationId xmlns:p14="http://schemas.microsoft.com/office/powerpoint/2010/main" val="55659775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ight Triangle 9"/>
          <p:cNvSpPr/>
          <p:nvPr/>
        </p:nvSpPr>
        <p:spPr>
          <a:xfrm>
            <a:off x="0" y="4664075"/>
            <a:ext cx="9150350"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srgbClr val="FFFFFF"/>
              </a:solidFill>
              <a:latin typeface="Lucida Sans Unicode"/>
            </a:endParaRPr>
          </a:p>
        </p:txBody>
      </p:sp>
      <p:grpSp>
        <p:nvGrpSpPr>
          <p:cNvPr id="5" name="Group 15"/>
          <p:cNvGrpSpPr>
            <a:grpSpLocks/>
          </p:cNvGrpSpPr>
          <p:nvPr/>
        </p:nvGrpSpPr>
        <p:grpSpPr bwMode="auto">
          <a:xfrm>
            <a:off x="-3175" y="4953000"/>
            <a:ext cx="9147175" cy="1911350"/>
            <a:chOff x="-3765" y="4832896"/>
            <a:chExt cx="9147765" cy="2032192"/>
          </a:xfrm>
        </p:grpSpPr>
        <p:sp>
          <p:nvSpPr>
            <p:cNvPr id="6" name="Freeform 6"/>
            <p:cNvSpPr>
              <a:spLocks/>
            </p:cNvSpPr>
            <p:nvPr/>
          </p:nvSpPr>
          <p:spPr bwMode="auto">
            <a:xfrm>
              <a:off x="1687032" y="4832896"/>
              <a:ext cx="7456968" cy="51817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7" name="Freeform 7"/>
            <p:cNvSpPr>
              <a:spLocks/>
            </p:cNvSpPr>
            <p:nvPr/>
          </p:nvSpPr>
          <p:spPr bwMode="auto">
            <a:xfrm>
              <a:off x="35926" y="5135025"/>
              <a:ext cx="9108074" cy="838869"/>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8" name="Freeform 10"/>
            <p:cNvSpPr>
              <a:spLocks/>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0" name="Straight Connector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9" name="Title 8"/>
          <p:cNvSpPr>
            <a:spLocks noGrp="1"/>
          </p:cNvSpPr>
          <p:nvPr>
            <p:ph type="ctrTitle"/>
          </p:nvPr>
        </p:nvSpPr>
        <p:spPr>
          <a:xfrm>
            <a:off x="685800" y="1752601"/>
            <a:ext cx="7772400" cy="1829761"/>
          </a:xfrm>
        </p:spPr>
        <p:txBody>
          <a:bodyPr anchor="b"/>
          <a:lstStyle>
            <a:lvl1pPr algn="r">
              <a:defRPr sz="4800" b="1">
                <a:solidFill>
                  <a:schemeClr val="tx2"/>
                </a:solidFill>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17" name="Subtitle 16"/>
          <p:cNvSpPr>
            <a:spLocks noGrp="1"/>
          </p:cNvSpPr>
          <p:nvPr>
            <p:ph type="subTitle" idx="1"/>
          </p:nvPr>
        </p:nvSpPr>
        <p:spPr>
          <a:xfrm>
            <a:off x="685800" y="3611607"/>
            <a:ext cx="7772400" cy="1199704"/>
          </a:xfrm>
        </p:spPr>
        <p:txBody>
          <a:bodyPr lIns="45720" rIns="45720"/>
          <a:lstStyle>
            <a:lvl1pPr marL="0" marR="64008"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lang="en-US" smtClean="0"/>
              <a:t>Click to edit Master subtitle style</a:t>
            </a:r>
            <a:endParaRPr lang="en-US"/>
          </a:p>
        </p:txBody>
      </p:sp>
    </p:spTree>
    <p:extLst>
      <p:ext uri="{BB962C8B-B14F-4D97-AF65-F5344CB8AC3E}">
        <p14:creationId xmlns:p14="http://schemas.microsoft.com/office/powerpoint/2010/main" val="1288362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spcBef>
                <a:spcPts val="1800"/>
              </a:spcBef>
              <a:defRPr/>
            </a:lvl1pPr>
            <a:lvl2pPr>
              <a:spcBef>
                <a:spcPts val="1200"/>
              </a:spcBef>
              <a:defRPr/>
            </a:lvl2pPr>
            <a:lvl3pPr>
              <a:spcBef>
                <a:spcPts val="600"/>
              </a:spcBef>
              <a:defRPr sz="2300"/>
            </a:lvl3pPr>
            <a:extLs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p:txBody>
          <a:bodyPr rtlCol="0"/>
          <a:lstStyle>
            <a:extLst/>
          </a:lstStyle>
          <a:p>
            <a:r>
              <a:rPr lang="en-US" dirty="0" smtClean="0"/>
              <a:t>Click to edit Master title style</a:t>
            </a:r>
            <a:endParaRPr lang="en-US" dirty="0"/>
          </a:p>
        </p:txBody>
      </p:sp>
      <p:sp>
        <p:nvSpPr>
          <p:cNvPr id="5" name="Slide Number Placeholder 5"/>
          <p:cNvSpPr>
            <a:spLocks noGrp="1"/>
          </p:cNvSpPr>
          <p:nvPr>
            <p:ph type="sldNum" sz="quarter" idx="11"/>
          </p:nvPr>
        </p:nvSpPr>
        <p:spPr>
          <a:xfrm>
            <a:off x="152400" y="6172200"/>
            <a:ext cx="838200" cy="457200"/>
          </a:xfrm>
          <a:prstGeom prst="rect">
            <a:avLst/>
          </a:prstGeom>
        </p:spPr>
        <p:txBody>
          <a:bodyPr/>
          <a:lstStyle>
            <a:lvl1pPr>
              <a:defRPr sz="2000">
                <a:solidFill>
                  <a:schemeClr val="bg1"/>
                </a:solidFill>
              </a:defRPr>
            </a:lvl1pPr>
          </a:lstStyle>
          <a:p>
            <a:r>
              <a:rPr lang="en-US" dirty="0" smtClean="0">
                <a:solidFill>
                  <a:prstClr val="white"/>
                </a:solidFill>
              </a:rPr>
              <a:t>1-</a:t>
            </a:r>
            <a:fld id="{DF3D5ACE-0B44-480C-935B-5F54025620FB}"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3462818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Chevron 6"/>
          <p:cNvSpPr/>
          <p:nvPr/>
        </p:nvSpPr>
        <p:spPr>
          <a:xfrm>
            <a:off x="3636963" y="3005138"/>
            <a:ext cx="182562"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5" name="Chevron 7"/>
          <p:cNvSpPr/>
          <p:nvPr/>
        </p:nvSpPr>
        <p:spPr>
          <a:xfrm>
            <a:off x="3449638" y="3005138"/>
            <a:ext cx="18415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a:solidFill>
                <a:srgbClr val="FFFFFF"/>
              </a:solidFill>
              <a:latin typeface="Lucida Sans Unicode"/>
            </a:endParaRPr>
          </a:p>
        </p:txBody>
      </p:sp>
      <p:sp>
        <p:nvSpPr>
          <p:cNvPr id="2" name="Title 1"/>
          <p:cNvSpPr>
            <a:spLocks noGrp="1"/>
          </p:cNvSpPr>
          <p:nvPr>
            <p:ph type="title"/>
          </p:nvPr>
        </p:nvSpPr>
        <p:spPr>
          <a:xfrm>
            <a:off x="722376" y="1059712"/>
            <a:ext cx="7772400" cy="1828800"/>
          </a:xfrm>
        </p:spPr>
        <p:txBody>
          <a:bodyPr anchor="b"/>
          <a:lstStyle>
            <a:lvl1pPr algn="r">
              <a:buNone/>
              <a:defRPr sz="4800" b="1" cap="none" baseline="0">
                <a:effectLst>
                  <a:outerShdw blurRad="31750" dist="25400" dir="5400000" algn="tl" rotWithShape="0">
                    <a:srgbClr val="000000">
                      <a:alpha val="25000"/>
                    </a:srgbClr>
                  </a:outerShdw>
                </a:effectLst>
              </a:defRPr>
            </a:lvl1pPr>
            <a:extLst/>
          </a:lstStyle>
          <a:p>
            <a:r>
              <a:rPr lang="en-US" smtClean="0"/>
              <a:t>Click to edit Master title style</a:t>
            </a:r>
            <a:endParaRPr lang="en-US"/>
          </a:p>
        </p:txBody>
      </p:sp>
      <p:sp>
        <p:nvSpPr>
          <p:cNvPr id="3" name="Text Placeholder 2"/>
          <p:cNvSpPr>
            <a:spLocks noGrp="1"/>
          </p:cNvSpPr>
          <p:nvPr>
            <p:ph type="body" idx="1"/>
          </p:nvPr>
        </p:nvSpPr>
        <p:spPr>
          <a:xfrm>
            <a:off x="3922713" y="2931712"/>
            <a:ext cx="4572000" cy="1454888"/>
          </a:xfrm>
        </p:spPr>
        <p:txBody>
          <a:bodyPr/>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a:r>
              <a:rPr lang="en-US" smtClean="0"/>
              <a:t>Click to edit Master text styles</a:t>
            </a:r>
          </a:p>
        </p:txBody>
      </p:sp>
      <p:sp>
        <p:nvSpPr>
          <p:cNvPr id="7" name="Slide Number Placeholder 5"/>
          <p:cNvSpPr>
            <a:spLocks noGrp="1"/>
          </p:cNvSpPr>
          <p:nvPr>
            <p:ph type="sldNum" sz="quarter" idx="11"/>
          </p:nvPr>
        </p:nvSpPr>
        <p:spPr>
          <a:xfrm>
            <a:off x="0" y="6324600"/>
            <a:ext cx="1295400" cy="365125"/>
          </a:xfrm>
          <a:prstGeom prst="rect">
            <a:avLst/>
          </a:prstGeom>
        </p:spPr>
        <p:txBody>
          <a:bodyPr/>
          <a:lstStyle>
            <a:lvl1pPr>
              <a:defRPr sz="2000">
                <a:solidFill>
                  <a:schemeClr val="bg1"/>
                </a:solidFill>
              </a:defRPr>
            </a:lvl1pPr>
          </a:lstStyle>
          <a:p>
            <a:r>
              <a:rPr lang="en-US" dirty="0" smtClean="0">
                <a:solidFill>
                  <a:prstClr val="white"/>
                </a:solidFill>
              </a:rPr>
              <a:t>1-</a:t>
            </a:r>
            <a:fld id="{FC200263-2766-492D-B1A3-456214CAF9E8}"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163510583"/>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a:latin typeface="+mn-lt"/>
            </a:endParaRPr>
          </a:p>
        </p:txBody>
      </p:sp>
      <p:sp>
        <p:nvSpPr>
          <p:cNvPr id="14" name="Right Triangle 13"/>
          <p:cNvSpPr>
            <a:spLocks/>
          </p:cNvSpPr>
          <p:nvPr/>
        </p:nvSpPr>
        <p:spPr bwMode="auto">
          <a:xfrm>
            <a:off x="-6042" y="5791253"/>
            <a:ext cx="3402314" cy="1080868"/>
          </a:xfrm>
          <a:prstGeom prst="rtTriangle">
            <a:avLst/>
          </a:prstGeom>
          <a:blipFill>
            <a:blip r:embed="rId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6"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
        <p:nvSpPr>
          <p:cNvPr id="17" name="Slide Number Placeholder 5"/>
          <p:cNvSpPr>
            <a:spLocks noGrp="1"/>
          </p:cNvSpPr>
          <p:nvPr>
            <p:ph type="sldNum" sz="quarter" idx="4"/>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7" r:id="rId4"/>
    <p:sldLayoutId id="2147483892" r:id="rId5"/>
    <p:sldLayoutId id="2147483909" r:id="rId6"/>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Freeform 12"/>
          <p:cNvSpPr>
            <a:spLocks/>
          </p:cNvSpPr>
          <p:nvPr/>
        </p:nvSpPr>
        <p:spPr bwMode="auto">
          <a:xfrm>
            <a:off x="500063" y="5945188"/>
            <a:ext cx="4940300" cy="9207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2" name="Freeform 11"/>
          <p:cNvSpPr>
            <a:spLocks/>
          </p:cNvSpPr>
          <p:nvPr/>
        </p:nvSpPr>
        <p:spPr bwMode="auto">
          <a:xfrm>
            <a:off x="485775" y="5938838"/>
            <a:ext cx="3690938"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a:lstStyle>
            <a:extLst/>
          </a:lstStyle>
          <a:p>
            <a:pPr fontAlgn="auto">
              <a:spcBef>
                <a:spcPts val="0"/>
              </a:spcBef>
              <a:spcAft>
                <a:spcPts val="0"/>
              </a:spcAft>
              <a:defRPr/>
            </a:pPr>
            <a:endParaRPr lang="en-US" dirty="0">
              <a:solidFill>
                <a:prstClr val="black"/>
              </a:solidFill>
              <a:latin typeface="Lucida Sans Unicode"/>
            </a:endParaRPr>
          </a:p>
        </p:txBody>
      </p:sp>
      <p:sp>
        <p:nvSpPr>
          <p:cNvPr id="14" name="Right Triangle 13"/>
          <p:cNvSpPr>
            <a:spLocks/>
          </p:cNvSpPr>
          <p:nvPr/>
        </p:nvSpPr>
        <p:spPr bwMode="auto">
          <a:xfrm>
            <a:off x="-6042" y="5791253"/>
            <a:ext cx="3402314" cy="1080868"/>
          </a:xfrm>
          <a:prstGeom prst="rtTriangle">
            <a:avLst/>
          </a:prstGeom>
          <a:blipFill>
            <a:blip r:embed="rId8" cstate="print">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endParaRPr lang="en-US">
              <a:solidFill>
                <a:srgbClr val="FFFFFF"/>
              </a:solidFill>
              <a:latin typeface="Lucida Sans Unicode" pitchFamily="34" charset="0"/>
            </a:endParaRPr>
          </a:p>
        </p:txBody>
      </p:sp>
      <p:cxnSp>
        <p:nvCxnSpPr>
          <p:cNvPr id="15" name="Straight Connector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Title Placeholder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extLst/>
          </a:lstStyle>
          <a:p>
            <a:r>
              <a:rPr lang="en-US" smtClean="0"/>
              <a:t>Click to edit Master title style</a:t>
            </a:r>
            <a:endParaRPr lang="en-US"/>
          </a:p>
        </p:txBody>
      </p:sp>
      <p:sp>
        <p:nvSpPr>
          <p:cNvPr id="1033" name="Text Placeholder 29"/>
          <p:cNvSpPr>
            <a:spLocks noGrp="1"/>
          </p:cNvSpPr>
          <p:nvPr>
            <p:ph type="body" idx="1"/>
          </p:nvPr>
        </p:nvSpPr>
        <p:spPr bwMode="auto">
          <a:xfrm>
            <a:off x="457200" y="1481138"/>
            <a:ext cx="8229600" cy="4525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1" name="Footer Placeholder 4"/>
          <p:cNvSpPr txBox="1">
            <a:spLocks/>
          </p:cNvSpPr>
          <p:nvPr userDrawn="1"/>
        </p:nvSpPr>
        <p:spPr>
          <a:xfrm>
            <a:off x="6477000" y="6447797"/>
            <a:ext cx="2438400" cy="381000"/>
          </a:xfrm>
          <a:prstGeom prst="rect">
            <a:avLst/>
          </a:prstGeom>
          <a:solidFill>
            <a:schemeClr val="bg1">
              <a:alpha val="90000"/>
            </a:schemeClr>
          </a:solidFill>
        </p:spPr>
        <p:txBody>
          <a:bodyPr/>
          <a:ls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pPr>
              <a:defRPr/>
            </a:pPr>
            <a:r>
              <a:rPr lang="en-US" sz="900" dirty="0" smtClean="0">
                <a:solidFill>
                  <a:srgbClr val="000000"/>
                </a:solidFill>
                <a:effectLst>
                  <a:outerShdw blurRad="38100" dist="38100" dir="2700000" algn="tl">
                    <a:srgbClr val="C0C0C0"/>
                  </a:outerShdw>
                </a:effectLst>
                <a:latin typeface="Tahoma" charset="0"/>
                <a:cs typeface="Arial" charset="0"/>
              </a:rPr>
              <a:t>Copyright © 2015 Pearson Education, Inc.</a:t>
            </a:r>
            <a:endParaRPr lang="en-US" sz="900" b="1" dirty="0">
              <a:solidFill>
                <a:srgbClr val="464646"/>
              </a:solidFill>
              <a:effectLst>
                <a:outerShdw blurRad="31750" dist="25400" dir="5400000" algn="tl" rotWithShape="0">
                  <a:srgbClr val="000000">
                    <a:alpha val="25000"/>
                  </a:srgbClr>
                </a:outerShdw>
              </a:effectLst>
              <a:cs typeface="Lucida Sans Unicode" pitchFamily="34" charset="0"/>
            </a:endParaRPr>
          </a:p>
        </p:txBody>
      </p:sp>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9" r:id="rId4"/>
    <p:sldLayoutId id="2147483921" r:id="rId5"/>
    <p:sldLayoutId id="2147483922" r:id="rId6"/>
  </p:sldLayoutIdLst>
  <p:hf hdr="0" dt="0"/>
  <p:txStyles>
    <p:title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p:titleStyle>
    <p:bodyStyle>
      <a:lvl1pPr marL="365125" indent="-255588" algn="l" rtl="0" eaLnBrk="0" fontAlgn="base" hangingPunct="0">
        <a:spcBef>
          <a:spcPts val="400"/>
        </a:spcBef>
        <a:spcAft>
          <a:spcPct val="0"/>
        </a:spcAft>
        <a:buClr>
          <a:schemeClr val="accent1"/>
        </a:buClr>
        <a:buSzPct val="68000"/>
        <a:buFont typeface="Wingdings 3" pitchFamily="18" charset="2"/>
        <a:buChar char=""/>
        <a:defRPr sz="2700" kern="1200">
          <a:solidFill>
            <a:schemeClr val="tx1"/>
          </a:solidFill>
          <a:latin typeface="+mn-lt"/>
          <a:ea typeface="+mn-ea"/>
          <a:cs typeface="+mn-cs"/>
        </a:defRPr>
      </a:lvl1pPr>
      <a:lvl2pPr marL="620713" indent="-228600" algn="l" rtl="0" eaLnBrk="0" fontAlgn="base" hangingPunct="0">
        <a:spcBef>
          <a:spcPts val="325"/>
        </a:spcBef>
        <a:spcAft>
          <a:spcPct val="0"/>
        </a:spcAft>
        <a:buClr>
          <a:schemeClr val="accent1"/>
        </a:buClr>
        <a:buFont typeface="Verdana" pitchFamily="34" charset="0"/>
        <a:buChar char="◦"/>
        <a:defRPr sz="2300" kern="1200">
          <a:solidFill>
            <a:schemeClr val="tx1"/>
          </a:solidFill>
          <a:latin typeface="+mn-lt"/>
          <a:ea typeface="+mn-ea"/>
          <a:cs typeface="+mn-cs"/>
        </a:defRPr>
      </a:lvl2pPr>
      <a:lvl3pPr marL="858838" indent="-228600" algn="l" rtl="0" eaLnBrk="0" fontAlgn="base" hangingPunct="0">
        <a:spcBef>
          <a:spcPts val="350"/>
        </a:spcBef>
        <a:spcAft>
          <a:spcPct val="0"/>
        </a:spcAft>
        <a:buClr>
          <a:schemeClr val="accent2"/>
        </a:buClr>
        <a:buSzPct val="100000"/>
        <a:buFont typeface="Wingdings 2" pitchFamily="18" charset="2"/>
        <a:buChar char=""/>
        <a:defRPr sz="2100" kern="1200">
          <a:solidFill>
            <a:schemeClr val="tx1"/>
          </a:solidFill>
          <a:latin typeface="+mn-lt"/>
          <a:ea typeface="+mn-ea"/>
          <a:cs typeface="+mn-cs"/>
        </a:defRPr>
      </a:lvl3pPr>
      <a:lvl4pPr marL="1143000" indent="-228600" algn="l" rtl="0" eaLnBrk="0" fontAlgn="base" hangingPunct="0">
        <a:spcBef>
          <a:spcPts val="350"/>
        </a:spcBef>
        <a:spcAft>
          <a:spcPct val="0"/>
        </a:spcAft>
        <a:buClr>
          <a:schemeClr val="accent2"/>
        </a:buClr>
        <a:buFont typeface="Wingdings 2" pitchFamily="18" charset="2"/>
        <a:buChar char=""/>
        <a:defRPr sz="1900" kern="1200">
          <a:solidFill>
            <a:schemeClr val="tx1"/>
          </a:solidFill>
          <a:latin typeface="+mn-lt"/>
          <a:ea typeface="+mn-ea"/>
          <a:cs typeface="+mn-cs"/>
        </a:defRPr>
      </a:lvl4pPr>
      <a:lvl5pPr marL="1371600" indent="-228600" algn="l" rtl="0" eaLnBrk="0" fontAlgn="base" hangingPunct="0">
        <a:spcBef>
          <a:spcPts val="350"/>
        </a:spcBef>
        <a:spcAft>
          <a:spcPct val="0"/>
        </a:spcAft>
        <a:buClr>
          <a:schemeClr val="accent2"/>
        </a:buClr>
        <a:buFont typeface="Wingdings 2" pitchFamily="18" charset="2"/>
        <a:buChar char=""/>
        <a:defRPr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cid:3287383400_2177562"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ubtitle 2"/>
          <p:cNvSpPr>
            <a:spLocks noGrp="1"/>
          </p:cNvSpPr>
          <p:nvPr>
            <p:ph idx="1"/>
          </p:nvPr>
        </p:nvSpPr>
        <p:spPr>
          <a:xfrm>
            <a:off x="609600" y="1447800"/>
            <a:ext cx="8229600" cy="4525962"/>
          </a:xfrm>
          <a:prstGeom prst="round2DiagRect">
            <a:avLst/>
          </a:prstGeom>
          <a:solidFill>
            <a:schemeClr val="bg1">
              <a:alpha val="90000"/>
            </a:schemeClr>
          </a:solidFill>
          <a:ln>
            <a:miter lim="800000"/>
            <a:headEnd/>
            <a:tailEnd/>
          </a:ln>
        </p:spPr>
        <p:txBody>
          <a:bodyPr rtlCol="0" anchor="ctr">
            <a:normAutofit/>
          </a:bodyPr>
          <a:lstStyle/>
          <a:p>
            <a:pPr algn="r" fontAlgn="auto">
              <a:spcBef>
                <a:spcPct val="0"/>
              </a:spcBef>
              <a:spcAft>
                <a:spcPts val="0"/>
              </a:spcAft>
              <a:buFont typeface="Arial" pitchFamily="34" charset="0"/>
              <a:buNone/>
              <a:defRPr/>
            </a:pPr>
            <a:r>
              <a:rPr lang="en-US" b="1" dirty="0" smtClean="0">
                <a:solidFill>
                  <a:schemeClr val="tx2"/>
                </a:solidFill>
                <a:effectLst>
                  <a:outerShdw blurRad="31750" dist="25400" dir="5400000" algn="tl" rotWithShape="0">
                    <a:srgbClr val="000000">
                      <a:alpha val="25000"/>
                    </a:srgbClr>
                  </a:outerShdw>
                </a:effectLst>
                <a:ea typeface="+mj-ea"/>
                <a:cs typeface="Lucida Sans Unicode" pitchFamily="34" charset="0"/>
              </a:rPr>
              <a:t>  Chapter 7</a:t>
            </a:r>
            <a:endParaRPr lang="en-US" b="1" dirty="0">
              <a:solidFill>
                <a:schemeClr val="tx2"/>
              </a:solidFill>
              <a:effectLst>
                <a:outerShdw blurRad="31750" dist="25400" dir="5400000" algn="tl" rotWithShape="0">
                  <a:srgbClr val="000000">
                    <a:alpha val="25000"/>
                  </a:srgbClr>
                </a:outerShdw>
              </a:effectLst>
              <a:ea typeface="+mj-ea"/>
              <a:cs typeface="Lucida Sans Unicode" pitchFamily="34" charset="0"/>
            </a:endParaRPr>
          </a:p>
        </p:txBody>
      </p:sp>
      <p:sp>
        <p:nvSpPr>
          <p:cNvPr id="7" name="Title 1"/>
          <p:cNvSpPr>
            <a:spLocks noGrp="1"/>
          </p:cNvSpPr>
          <p:nvPr>
            <p:ph type="title"/>
          </p:nvPr>
        </p:nvSpPr>
        <p:spPr>
          <a:xfrm>
            <a:off x="381000" y="2286000"/>
            <a:ext cx="8229600" cy="1143000"/>
          </a:xfrm>
          <a:prstGeom prst="round2DiagRect">
            <a:avLst/>
          </a:prstGeom>
          <a:solidFill>
            <a:schemeClr val="bg1">
              <a:alpha val="90000"/>
            </a:schemeClr>
          </a:solidFill>
        </p:spPr>
        <p:txBody>
          <a:bodyPr rtlCol="0"/>
          <a:lstStyle/>
          <a:p>
            <a:pPr algn="r" fontAlgn="auto">
              <a:spcAft>
                <a:spcPts val="0"/>
              </a:spcAft>
              <a:defRPr/>
            </a:pPr>
            <a:r>
              <a:rPr lang="en-US" sz="4800" dirty="0" smtClean="0">
                <a:cs typeface="Lucida Sans Unicode" pitchFamily="34" charset="0"/>
              </a:rPr>
              <a:t>Host Hardening</a:t>
            </a:r>
            <a:endParaRPr lang="en-US" sz="4800" dirty="0">
              <a:cs typeface="Lucida Sans Unicode" pitchFamily="34" charset="0"/>
            </a:endParaRPr>
          </a:p>
        </p:txBody>
      </p:sp>
      <p:sp>
        <p:nvSpPr>
          <p:cNvPr id="12" name="Title 1"/>
          <p:cNvSpPr txBox="1">
            <a:spLocks/>
          </p:cNvSpPr>
          <p:nvPr/>
        </p:nvSpPr>
        <p:spPr>
          <a:xfrm>
            <a:off x="152400" y="381000"/>
            <a:ext cx="8686800" cy="1143000"/>
          </a:xfrm>
          <a:prstGeom prst="round2DiagRect">
            <a:avLst/>
          </a:prstGeom>
          <a:solidFill>
            <a:schemeClr val="bg1">
              <a:alpha val="90000"/>
            </a:schemeClr>
          </a:solidFill>
        </p:spPr>
        <p:txBody>
          <a:bodyPr vert="horz" rtlCol="0" anchor="ctr">
            <a:normAutofit/>
            <a:scene3d>
              <a:camera prst="orthographicFront"/>
              <a:lightRig rig="soft" dir="t"/>
            </a:scene3d>
            <a:sp3d prstMaterial="softEdge">
              <a:bevelT w="25400" h="25400"/>
            </a:sp3d>
          </a:bodyPr>
          <a:lstStyle>
            <a:lvl1pPr algn="l" rtl="0" eaLnBrk="0" fontAlgn="base" hangingPunct="0">
              <a:spcBef>
                <a:spcPct val="0"/>
              </a:spcBef>
              <a:spcAft>
                <a:spcPct val="0"/>
              </a:spcAft>
              <a:defRPr sz="4100" b="1" kern="1200">
                <a:solidFill>
                  <a:schemeClr val="tx2"/>
                </a:solidFill>
                <a:effectLst>
                  <a:outerShdw blurRad="31750" dist="25400" dir="5400000" algn="tl" rotWithShape="0">
                    <a:srgbClr val="000000">
                      <a:alpha val="25000"/>
                    </a:srgbClr>
                  </a:outerShdw>
                </a:effectLst>
                <a:latin typeface="+mj-lt"/>
                <a:ea typeface="+mj-ea"/>
                <a:cs typeface="+mj-cs"/>
              </a:defRPr>
            </a:lvl1pPr>
            <a:lvl2pPr algn="l" rtl="0" eaLnBrk="0" fontAlgn="base" hangingPunct="0">
              <a:spcBef>
                <a:spcPct val="0"/>
              </a:spcBef>
              <a:spcAft>
                <a:spcPct val="0"/>
              </a:spcAft>
              <a:defRPr sz="4100" b="1">
                <a:solidFill>
                  <a:schemeClr val="tx2"/>
                </a:solidFill>
                <a:latin typeface="Lucida Sans Unicode" pitchFamily="34" charset="0"/>
              </a:defRPr>
            </a:lvl2pPr>
            <a:lvl3pPr algn="l" rtl="0" eaLnBrk="0" fontAlgn="base" hangingPunct="0">
              <a:spcBef>
                <a:spcPct val="0"/>
              </a:spcBef>
              <a:spcAft>
                <a:spcPct val="0"/>
              </a:spcAft>
              <a:defRPr sz="4100" b="1">
                <a:solidFill>
                  <a:schemeClr val="tx2"/>
                </a:solidFill>
                <a:latin typeface="Lucida Sans Unicode" pitchFamily="34" charset="0"/>
              </a:defRPr>
            </a:lvl3pPr>
            <a:lvl4pPr algn="l" rtl="0" eaLnBrk="0" fontAlgn="base" hangingPunct="0">
              <a:spcBef>
                <a:spcPct val="0"/>
              </a:spcBef>
              <a:spcAft>
                <a:spcPct val="0"/>
              </a:spcAft>
              <a:defRPr sz="4100" b="1">
                <a:solidFill>
                  <a:schemeClr val="tx2"/>
                </a:solidFill>
                <a:latin typeface="Lucida Sans Unicode" pitchFamily="34" charset="0"/>
              </a:defRPr>
            </a:lvl4pPr>
            <a:lvl5pPr algn="l" rtl="0" eaLnBrk="0" fontAlgn="base" hangingPunct="0">
              <a:spcBef>
                <a:spcPct val="0"/>
              </a:spcBef>
              <a:spcAft>
                <a:spcPct val="0"/>
              </a:spcAft>
              <a:defRPr sz="4100" b="1">
                <a:solidFill>
                  <a:schemeClr val="tx2"/>
                </a:solidFill>
                <a:latin typeface="Lucida Sans Unicode" pitchFamily="34" charset="0"/>
              </a:defRPr>
            </a:lvl5pPr>
            <a:lvl6pPr marL="457200" algn="l" rtl="0" fontAlgn="base">
              <a:spcBef>
                <a:spcPct val="0"/>
              </a:spcBef>
              <a:spcAft>
                <a:spcPct val="0"/>
              </a:spcAft>
              <a:defRPr sz="4100" b="1">
                <a:solidFill>
                  <a:schemeClr val="tx2"/>
                </a:solidFill>
                <a:latin typeface="Lucida Sans Unicode" pitchFamily="34" charset="0"/>
              </a:defRPr>
            </a:lvl6pPr>
            <a:lvl7pPr marL="914400" algn="l" rtl="0" fontAlgn="base">
              <a:spcBef>
                <a:spcPct val="0"/>
              </a:spcBef>
              <a:spcAft>
                <a:spcPct val="0"/>
              </a:spcAft>
              <a:defRPr sz="4100" b="1">
                <a:solidFill>
                  <a:schemeClr val="tx2"/>
                </a:solidFill>
                <a:latin typeface="Lucida Sans Unicode" pitchFamily="34" charset="0"/>
              </a:defRPr>
            </a:lvl7pPr>
            <a:lvl8pPr marL="1371600" algn="l" rtl="0" fontAlgn="base">
              <a:spcBef>
                <a:spcPct val="0"/>
              </a:spcBef>
              <a:spcAft>
                <a:spcPct val="0"/>
              </a:spcAft>
              <a:defRPr sz="4100" b="1">
                <a:solidFill>
                  <a:schemeClr val="tx2"/>
                </a:solidFill>
                <a:latin typeface="Lucida Sans Unicode" pitchFamily="34" charset="0"/>
              </a:defRPr>
            </a:lvl8pPr>
            <a:lvl9pPr marL="1828800" algn="l" rtl="0" fontAlgn="base">
              <a:spcBef>
                <a:spcPct val="0"/>
              </a:spcBef>
              <a:spcAft>
                <a:spcPct val="0"/>
              </a:spcAft>
              <a:defRPr sz="4100" b="1">
                <a:solidFill>
                  <a:schemeClr val="tx2"/>
                </a:solidFill>
                <a:latin typeface="Lucida Sans Unicode" pitchFamily="34" charset="0"/>
              </a:defRPr>
            </a:lvl9pPr>
            <a:extLst/>
          </a:lstStyle>
          <a:p>
            <a:pPr algn="ctr" fontAlgn="auto">
              <a:spcAft>
                <a:spcPts val="0"/>
              </a:spcAft>
              <a:defRPr/>
            </a:pPr>
            <a:r>
              <a:rPr lang="en-US" sz="3200" dirty="0" smtClean="0">
                <a:solidFill>
                  <a:srgbClr val="464646"/>
                </a:solidFill>
                <a:latin typeface="Lucida Sans Unicode"/>
                <a:cs typeface="Lucida Sans Unicode" pitchFamily="34" charset="0"/>
              </a:rPr>
              <a:t>Corporate Computer Security, 4</a:t>
            </a:r>
            <a:r>
              <a:rPr lang="en-US" sz="3200" baseline="30000" dirty="0" smtClean="0">
                <a:solidFill>
                  <a:srgbClr val="464646"/>
                </a:solidFill>
                <a:latin typeface="Lucida Sans Unicode"/>
                <a:cs typeface="Lucida Sans Unicode" pitchFamily="34" charset="0"/>
              </a:rPr>
              <a:t>th</a:t>
            </a:r>
            <a:r>
              <a:rPr lang="en-US" sz="3200" dirty="0" smtClean="0">
                <a:solidFill>
                  <a:srgbClr val="464646"/>
                </a:solidFill>
                <a:latin typeface="Lucida Sans Unicode"/>
                <a:cs typeface="Lucida Sans Unicode" pitchFamily="34" charset="0"/>
              </a:rPr>
              <a:t> Edition </a:t>
            </a:r>
          </a:p>
          <a:p>
            <a:pPr algn="ctr" fontAlgn="auto">
              <a:spcAft>
                <a:spcPts val="0"/>
              </a:spcAft>
              <a:defRPr/>
            </a:pPr>
            <a:r>
              <a:rPr lang="en-US" sz="2800" dirty="0" smtClean="0">
                <a:solidFill>
                  <a:srgbClr val="464646"/>
                </a:solidFill>
                <a:latin typeface="Lucida Sans Unicode"/>
                <a:cs typeface="Lucida Sans Unicode" pitchFamily="34" charset="0"/>
              </a:rPr>
              <a:t>Randall J. Boyle &amp; Raymond R. Panko</a:t>
            </a:r>
            <a:endParaRPr lang="en-US" sz="2800" dirty="0">
              <a:solidFill>
                <a:srgbClr val="464646"/>
              </a:solidFill>
              <a:latin typeface="Lucida Sans Unicode"/>
              <a:cs typeface="Lucida Sans Unicode" pitchFamily="34" charset="0"/>
            </a:endParaRPr>
          </a:p>
        </p:txBody>
      </p:sp>
    </p:spTree>
    <p:extLst>
      <p:ext uri="{BB962C8B-B14F-4D97-AF65-F5344CB8AC3E}">
        <p14:creationId xmlns:p14="http://schemas.microsoft.com/office/powerpoint/2010/main" val="710479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Content Placeholder 1"/>
          <p:cNvSpPr>
            <a:spLocks noGrp="1"/>
          </p:cNvSpPr>
          <p:nvPr>
            <p:ph idx="1"/>
          </p:nvPr>
        </p:nvSpPr>
        <p:spPr/>
        <p:txBody>
          <a:bodyPr/>
          <a:lstStyle/>
          <a:p>
            <a:pPr eaLnBrk="1">
              <a:buFont typeface="Wingdings" pitchFamily="2" charset="2"/>
              <a:buChar char="§"/>
            </a:pPr>
            <a:r>
              <a:rPr lang="en-US" smtClean="0"/>
              <a:t>Encrypt data if appropriate</a:t>
            </a:r>
          </a:p>
          <a:p>
            <a:pPr eaLnBrk="1">
              <a:buFont typeface="Wingdings" pitchFamily="2" charset="2"/>
              <a:buChar char="§"/>
            </a:pPr>
            <a:r>
              <a:rPr lang="en-US" smtClean="0"/>
              <a:t>Add a host firewall</a:t>
            </a:r>
          </a:p>
          <a:p>
            <a:pPr eaLnBrk="1">
              <a:buFont typeface="Wingdings" pitchFamily="2" charset="2"/>
              <a:buChar char="§"/>
            </a:pPr>
            <a:r>
              <a:rPr lang="en-US" smtClean="0"/>
              <a:t>Read operating system log files regularly for suspicious activity</a:t>
            </a:r>
          </a:p>
          <a:p>
            <a:pPr eaLnBrk="1">
              <a:buFont typeface="Wingdings" pitchFamily="2" charset="2"/>
              <a:buChar char="§"/>
            </a:pPr>
            <a:r>
              <a:rPr lang="en-US" smtClean="0"/>
              <a:t>Run vulnerability tests frequently</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10</a:t>
            </a:fld>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1"/>
          <p:cNvSpPr>
            <a:spLocks noGrp="1"/>
          </p:cNvSpPr>
          <p:nvPr>
            <p:ph idx="1"/>
          </p:nvPr>
        </p:nvSpPr>
        <p:spPr>
          <a:xfrm>
            <a:off x="457200" y="1524000"/>
            <a:ext cx="8229600" cy="4525963"/>
          </a:xfrm>
        </p:spPr>
        <p:txBody>
          <a:bodyPr/>
          <a:lstStyle/>
          <a:p>
            <a:pPr eaLnBrk="1" hangingPunct="1"/>
            <a:r>
              <a:rPr lang="en-US" b="1" dirty="0" smtClean="0"/>
              <a:t>Security Baselines Guide the Hardening Effort</a:t>
            </a:r>
          </a:p>
          <a:p>
            <a:pPr lvl="1" eaLnBrk="1"/>
            <a:r>
              <a:rPr lang="en-US" dirty="0" smtClean="0"/>
              <a:t>Specifications for how hardening should be done</a:t>
            </a:r>
          </a:p>
          <a:p>
            <a:pPr lvl="1" eaLnBrk="1"/>
            <a:r>
              <a:rPr lang="en-US" dirty="0" smtClean="0"/>
              <a:t>Needed because it is easy to forget a step</a:t>
            </a:r>
          </a:p>
          <a:p>
            <a:pPr lvl="1" eaLnBrk="1"/>
            <a:r>
              <a:rPr lang="en-US" dirty="0" smtClean="0"/>
              <a:t>Different baselines for different operating systems and versions</a:t>
            </a:r>
          </a:p>
          <a:p>
            <a:pPr lvl="1" eaLnBrk="1"/>
            <a:r>
              <a:rPr lang="en-US" dirty="0" smtClean="0"/>
              <a:t>Different baselines for servers with different functions (e.g., webservers, mail servers, etc.)</a:t>
            </a:r>
          </a:p>
          <a:p>
            <a:pPr lvl="1" eaLnBrk="1"/>
            <a:r>
              <a:rPr lang="en-US" dirty="0" smtClean="0"/>
              <a:t>Used by systems administrators (server administrators)</a:t>
            </a:r>
          </a:p>
          <a:p>
            <a:pPr lvl="2" eaLnBrk="1"/>
            <a:r>
              <a:rPr lang="en-US" dirty="0" smtClean="0"/>
              <a:t>Usually do not manage the network</a:t>
            </a:r>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7.1: Security Baselines and </a:t>
            </a:r>
            <a:br>
              <a:rPr lang="en-US" dirty="0" smtClean="0"/>
            </a:br>
            <a:r>
              <a:rPr lang="en-US" dirty="0" smtClean="0"/>
              <a:t>Systems Administrators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11</a:t>
            </a:fld>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Content Placeholder 1"/>
          <p:cNvSpPr>
            <a:spLocks noGrp="1"/>
          </p:cNvSpPr>
          <p:nvPr>
            <p:ph idx="1"/>
          </p:nvPr>
        </p:nvSpPr>
        <p:spPr>
          <a:xfrm>
            <a:off x="457200" y="1752600"/>
            <a:ext cx="8229600" cy="4495800"/>
          </a:xfrm>
        </p:spPr>
        <p:txBody>
          <a:bodyPr/>
          <a:lstStyle/>
          <a:p>
            <a:pPr eaLnBrk="1" hangingPunct="1"/>
            <a:r>
              <a:rPr lang="en-US" b="1" dirty="0" smtClean="0"/>
              <a:t>Security Baselines Guide the Hardening Effort</a:t>
            </a:r>
          </a:p>
          <a:p>
            <a:pPr lvl="1" eaLnBrk="1"/>
            <a:r>
              <a:rPr lang="en-US" dirty="0" smtClean="0"/>
              <a:t>Disk Images</a:t>
            </a:r>
          </a:p>
          <a:p>
            <a:pPr lvl="2" eaLnBrk="1"/>
            <a:r>
              <a:rPr lang="en-US" dirty="0" smtClean="0"/>
              <a:t>Can also create a well-tested secure implementation for each operating system version and server function</a:t>
            </a:r>
          </a:p>
          <a:p>
            <a:pPr lvl="2" eaLnBrk="1"/>
            <a:r>
              <a:rPr lang="en-US" dirty="0" smtClean="0"/>
              <a:t>Save as a disk image</a:t>
            </a:r>
          </a:p>
          <a:p>
            <a:pPr lvl="2" eaLnBrk="1"/>
            <a:r>
              <a:rPr lang="en-US" dirty="0" smtClean="0"/>
              <a:t>Load the new disk image on new servers</a:t>
            </a:r>
          </a:p>
          <a:p>
            <a:pPr eaLnBrk="1" hangingPunct="1"/>
            <a:endParaRPr lang="en-US" dirty="0" smtClean="0"/>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7.1: Security Baselines and </a:t>
            </a:r>
            <a:br>
              <a:rPr lang="en-US" dirty="0" smtClean="0"/>
            </a:br>
            <a:r>
              <a:rPr lang="en-US" dirty="0" smtClean="0"/>
              <a:t>Systems Administrators</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12</a:t>
            </a:fld>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Content Placeholder 1"/>
          <p:cNvSpPr>
            <a:spLocks noGrp="1"/>
          </p:cNvSpPr>
          <p:nvPr>
            <p:ph idx="1"/>
          </p:nvPr>
        </p:nvSpPr>
        <p:spPr/>
        <p:txBody>
          <a:bodyPr/>
          <a:lstStyle/>
          <a:p>
            <a:pPr eaLnBrk="1">
              <a:buFont typeface="Wingdings" pitchFamily="2" charset="2"/>
              <a:buChar char="§"/>
            </a:pPr>
            <a:r>
              <a:rPr lang="en-US" smtClean="0"/>
              <a:t>Multiple operating systems running independently on the same physical machine</a:t>
            </a:r>
          </a:p>
          <a:p>
            <a:pPr eaLnBrk="1">
              <a:buFont typeface="Wingdings" pitchFamily="2" charset="2"/>
              <a:buChar char="§"/>
            </a:pPr>
            <a:r>
              <a:rPr lang="en-US" smtClean="0"/>
              <a:t>System resources are shared</a:t>
            </a:r>
          </a:p>
          <a:p>
            <a:pPr eaLnBrk="1">
              <a:buFont typeface="Wingdings" pitchFamily="2" charset="2"/>
              <a:buChar char="§"/>
            </a:pPr>
            <a:r>
              <a:rPr lang="en-US" smtClean="0"/>
              <a:t>Increased fault tolerance</a:t>
            </a:r>
          </a:p>
          <a:p>
            <a:pPr eaLnBrk="1">
              <a:buFont typeface="Wingdings" pitchFamily="2" charset="2"/>
              <a:buChar char="§"/>
            </a:pPr>
            <a:r>
              <a:rPr lang="en-US" smtClean="0"/>
              <a:t>Rapid and consistent deployment</a:t>
            </a:r>
          </a:p>
          <a:p>
            <a:pPr eaLnBrk="1">
              <a:buFont typeface="Wingdings" pitchFamily="2" charset="2"/>
              <a:buChar char="§"/>
            </a:pPr>
            <a:r>
              <a:rPr lang="en-US" smtClean="0"/>
              <a:t>Reduced labor costs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Virtualization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13</a:t>
            </a:fld>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Windows Deployment Services</a:t>
            </a:r>
            <a:endParaRPr lang="en-US" dirty="0"/>
          </a:p>
        </p:txBody>
      </p:sp>
      <p:pic>
        <p:nvPicPr>
          <p:cNvPr id="276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20800"/>
            <a:ext cx="7391400" cy="47037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14</a:t>
            </a:fld>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Linux Virtual Machine</a:t>
            </a:r>
            <a:endParaRPr lang="en-US" dirty="0"/>
          </a:p>
        </p:txBody>
      </p:sp>
      <p:pic>
        <p:nvPicPr>
          <p:cNvPr id="28677"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00" y="1371600"/>
            <a:ext cx="7188200" cy="4494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Cloud Computing</a:t>
            </a:r>
            <a:endParaRPr lang="en-US" dirty="0"/>
          </a:p>
        </p:txBody>
      </p:sp>
      <p:pic>
        <p:nvPicPr>
          <p:cNvPr id="29701" name="Picture 8"/>
          <p:cNvPicPr>
            <a:picLocks noChangeAspect="1" noChangeArrowheads="1"/>
          </p:cNvPicPr>
          <p:nvPr/>
        </p:nvPicPr>
        <p:blipFill>
          <a:blip r:embed="rId2">
            <a:extLst>
              <a:ext uri="{28A0092B-C50C-407E-A947-70E740481C1C}">
                <a14:useLocalDpi xmlns:a14="http://schemas.microsoft.com/office/drawing/2010/main" val="0"/>
              </a:ext>
            </a:extLst>
          </a:blip>
          <a:srcRect l="7199" t="14604" r="14577" b="4260"/>
          <a:stretch>
            <a:fillRect/>
          </a:stretch>
        </p:blipFill>
        <p:spPr bwMode="auto">
          <a:xfrm>
            <a:off x="685800" y="1295400"/>
            <a:ext cx="7577138" cy="464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7.1: </a:t>
            </a:r>
            <a:r>
              <a:rPr lang="en-US" dirty="0" err="1" smtClean="0"/>
              <a:t>Jolicloud</a:t>
            </a:r>
            <a:r>
              <a:rPr lang="en-US" dirty="0" smtClean="0"/>
              <a:t> Desktop</a:t>
            </a:r>
            <a:endParaRPr lang="en-US" dirty="0"/>
          </a:p>
        </p:txBody>
      </p:sp>
      <p:pic>
        <p:nvPicPr>
          <p:cNvPr id="30725" name="Picture 2"/>
          <p:cNvPicPr>
            <a:picLocks noChangeAspect="1" noChangeArrowheads="1"/>
          </p:cNvPicPr>
          <p:nvPr/>
        </p:nvPicPr>
        <p:blipFill>
          <a:blip r:embed="rId2">
            <a:extLst>
              <a:ext uri="{28A0092B-C50C-407E-A947-70E740481C1C}">
                <a14:useLocalDpi xmlns:a14="http://schemas.microsoft.com/office/drawing/2010/main" val="0"/>
              </a:ext>
            </a:extLst>
          </a:blip>
          <a:srcRect l="1488" t="10596" r="1115" b="1457"/>
          <a:stretch>
            <a:fillRect/>
          </a:stretch>
        </p:blipFill>
        <p:spPr bwMode="auto">
          <a:xfrm>
            <a:off x="1254125" y="1447800"/>
            <a:ext cx="6975475"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17</a:t>
            </a:fld>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18</a:t>
            </a:fld>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447800"/>
            <a:ext cx="8229600" cy="4648200"/>
          </a:xfrm>
        </p:spPr>
        <p:txBody>
          <a:bodyPr>
            <a:normAutofit/>
          </a:bodyPr>
          <a:lstStyle/>
          <a:p>
            <a:pPr eaLnBrk="1"/>
            <a:r>
              <a:rPr lang="en-US" sz="2500" b="1" smtClean="0"/>
              <a:t>Windows Server</a:t>
            </a:r>
          </a:p>
          <a:p>
            <a:pPr lvl="1" eaLnBrk="1"/>
            <a:r>
              <a:rPr lang="en-US" sz="2100" smtClean="0"/>
              <a:t>The Microsoft Windows Server operating system</a:t>
            </a:r>
          </a:p>
          <a:p>
            <a:pPr lvl="1" eaLnBrk="1"/>
            <a:r>
              <a:rPr lang="en-US" sz="2100" smtClean="0"/>
              <a:t>Windows NT, Windows Server 2003, and Windows Server 2008</a:t>
            </a:r>
          </a:p>
          <a:p>
            <a:pPr eaLnBrk="1">
              <a:spcBef>
                <a:spcPts val="2400"/>
              </a:spcBef>
            </a:pPr>
            <a:r>
              <a:rPr lang="en-US" sz="2500" b="1" smtClean="0"/>
              <a:t>Windows Server Security</a:t>
            </a:r>
          </a:p>
          <a:p>
            <a:pPr lvl="1" eaLnBrk="1"/>
            <a:r>
              <a:rPr lang="en-US" sz="2100" smtClean="0"/>
              <a:t>Intelligently minimize the number of running programs and utilities by asking questions during installation</a:t>
            </a:r>
          </a:p>
          <a:p>
            <a:pPr lvl="1" eaLnBrk="1"/>
            <a:r>
              <a:rPr lang="en-US" sz="2100" smtClean="0"/>
              <a:t>Simple (and usually automatic) to get updates</a:t>
            </a:r>
          </a:p>
          <a:p>
            <a:pPr lvl="1" eaLnBrk="1"/>
            <a:r>
              <a:rPr lang="en-US" sz="2100" smtClean="0"/>
              <a:t>Still many patches to apply, but this is true of other operating systems</a:t>
            </a:r>
          </a:p>
          <a:p>
            <a:pPr eaLnBrk="1" hangingPunct="1"/>
            <a:endParaRPr lang="en-US" sz="250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7.2: Windows Server Operating Systems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19</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normAutofit fontScale="85000" lnSpcReduction="20000"/>
          </a:bodyPr>
          <a:lstStyle/>
          <a:p>
            <a:pPr eaLnBrk="1" hangingPunct="1">
              <a:defRPr/>
            </a:pPr>
            <a:r>
              <a:rPr lang="en-US" dirty="0" smtClean="0"/>
              <a:t>Define the elements of host hardening, security baselines and images, and systems administration.</a:t>
            </a:r>
          </a:p>
          <a:p>
            <a:pPr eaLnBrk="1" hangingPunct="1">
              <a:defRPr/>
            </a:pPr>
            <a:r>
              <a:rPr lang="en-US" dirty="0" smtClean="0"/>
              <a:t>Know important server operating systems.</a:t>
            </a:r>
          </a:p>
          <a:p>
            <a:pPr eaLnBrk="1" hangingPunct="1">
              <a:defRPr/>
            </a:pPr>
            <a:r>
              <a:rPr lang="en-US" dirty="0" smtClean="0"/>
              <a:t>Describe vulnerabilities and patches.</a:t>
            </a:r>
          </a:p>
          <a:p>
            <a:pPr eaLnBrk="1" hangingPunct="1">
              <a:defRPr/>
            </a:pPr>
            <a:r>
              <a:rPr lang="en-US" dirty="0" smtClean="0"/>
              <a:t>Explain how to manage users and groups.</a:t>
            </a:r>
          </a:p>
          <a:p>
            <a:pPr eaLnBrk="1" hangingPunct="1">
              <a:defRPr/>
            </a:pPr>
            <a:r>
              <a:rPr lang="en-US" dirty="0" smtClean="0"/>
              <a:t>Explain how to manage permissions.</a:t>
            </a:r>
          </a:p>
          <a:p>
            <a:pPr eaLnBrk="1" hangingPunct="1">
              <a:defRPr/>
            </a:pPr>
            <a:r>
              <a:rPr lang="en-US" dirty="0" smtClean="0"/>
              <a:t>Know Windows client PC security, including centralized PC security management.</a:t>
            </a:r>
          </a:p>
          <a:p>
            <a:pPr eaLnBrk="1" hangingPunct="1">
              <a:defRPr/>
            </a:pPr>
            <a:r>
              <a:rPr lang="en-US" dirty="0" smtClean="0"/>
              <a:t>Explain how to create strong passwords.</a:t>
            </a:r>
          </a:p>
          <a:p>
            <a:pPr eaLnBrk="1" hangingPunct="1">
              <a:defRPr/>
            </a:pPr>
            <a:r>
              <a:rPr lang="en-US" dirty="0" smtClean="0"/>
              <a:t>Describe how to test for vulnerabilities.</a:t>
            </a:r>
            <a:endParaRPr lang="en-US" dirty="0"/>
          </a:p>
        </p:txBody>
      </p:sp>
      <p:sp>
        <p:nvSpPr>
          <p:cNvPr id="8" name="Title 7"/>
          <p:cNvSpPr>
            <a:spLocks noGrp="1"/>
          </p:cNvSpPr>
          <p:nvPr>
            <p:ph type="title"/>
          </p:nvPr>
        </p:nvSpPr>
        <p:spPr/>
        <p:txBody>
          <a:bodyPr/>
          <a:lstStyle/>
          <a:p>
            <a:pPr eaLnBrk="1" hangingPunct="1">
              <a:defRPr/>
            </a:pPr>
            <a:r>
              <a:rPr lang="en-US" dirty="0" smtClean="0"/>
              <a:t>Learning Objectives</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Footer Placeholder 4"/>
          <p:cNvSpPr txBox="1">
            <a:spLocks/>
          </p:cNvSpPr>
          <p:nvPr/>
        </p:nvSpPr>
        <p:spPr>
          <a:xfrm>
            <a:off x="5867400" y="6416675"/>
            <a:ext cx="2971800" cy="365125"/>
          </a:xfrm>
          <a:prstGeom prst="rect">
            <a:avLst/>
          </a:prstGeom>
          <a:solidFill>
            <a:schemeClr val="bg1">
              <a:alpha val="90000"/>
            </a:schemeClr>
          </a:solidFill>
        </p:spPr>
        <p:txBody>
          <a:bodyPr anchor="ctr"/>
          <a:lstStyle/>
          <a:p>
            <a:pPr algn="r" fontAlgn="auto">
              <a:spcAft>
                <a:spcPts val="0"/>
              </a:spcAft>
              <a:defRPr/>
            </a:pPr>
            <a:r>
              <a:rPr lang="en-US" sz="9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Copyright Pearson Prentice-Hall 2013</a:t>
            </a:r>
          </a:p>
        </p:txBody>
      </p:sp>
      <p:pic>
        <p:nvPicPr>
          <p:cNvPr id="33795" name="Picture 1"/>
          <p:cNvPicPr>
            <a:picLocks noChangeAspect="1" noChangeArrowheads="1"/>
          </p:cNvPicPr>
          <p:nvPr/>
        </p:nvPicPr>
        <p:blipFill>
          <a:blip r:embed="rId2">
            <a:extLst>
              <a:ext uri="{28A0092B-C50C-407E-A947-70E740481C1C}">
                <a14:useLocalDpi xmlns:a14="http://schemas.microsoft.com/office/drawing/2010/main" val="0"/>
              </a:ext>
            </a:extLst>
          </a:blip>
          <a:srcRect l="33334" t="10667" r="25417" b="39333"/>
          <a:stretch>
            <a:fillRect/>
          </a:stretch>
        </p:blipFill>
        <p:spPr bwMode="auto">
          <a:xfrm>
            <a:off x="533400" y="609600"/>
            <a:ext cx="7620000" cy="5772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76200"/>
            <a:ext cx="8229600" cy="639762"/>
          </a:xfrm>
        </p:spPr>
        <p:txBody>
          <a:bodyPr>
            <a:noAutofit/>
          </a:bodyPr>
          <a:lstStyle/>
          <a:p>
            <a:pPr eaLnBrk="1" fontAlgn="auto" hangingPunct="1">
              <a:spcAft>
                <a:spcPts val="0"/>
              </a:spcAft>
              <a:defRPr/>
            </a:pPr>
            <a:r>
              <a:rPr lang="en-US" sz="2800" dirty="0" smtClean="0"/>
              <a:t>7.2: Windows 2008 Server User Interface</a:t>
            </a:r>
            <a:endParaRPr lang="en-US" sz="2800" dirty="0"/>
          </a:p>
        </p:txBody>
      </p:sp>
      <p:sp>
        <p:nvSpPr>
          <p:cNvPr id="6" name="Oval 5"/>
          <p:cNvSpPr/>
          <p:nvPr/>
        </p:nvSpPr>
        <p:spPr>
          <a:xfrm>
            <a:off x="457200" y="6019800"/>
            <a:ext cx="9144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Oval 6"/>
          <p:cNvSpPr/>
          <p:nvPr/>
        </p:nvSpPr>
        <p:spPr>
          <a:xfrm>
            <a:off x="2590800" y="3581400"/>
            <a:ext cx="2133600" cy="53975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8" name="Oval 7"/>
          <p:cNvSpPr/>
          <p:nvPr/>
        </p:nvSpPr>
        <p:spPr>
          <a:xfrm>
            <a:off x="4267200" y="3200400"/>
            <a:ext cx="16764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Rectangle 9"/>
          <p:cNvSpPr/>
          <p:nvPr/>
        </p:nvSpPr>
        <p:spPr>
          <a:xfrm>
            <a:off x="2438400" y="838200"/>
            <a:ext cx="31242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Looks like client</a:t>
            </a:r>
          </a:p>
          <a:p>
            <a:pPr algn="ctr" fontAlgn="auto">
              <a:spcBef>
                <a:spcPts val="0"/>
              </a:spcBef>
              <a:spcAft>
                <a:spcPts val="0"/>
              </a:spcAft>
              <a:defRPr/>
            </a:pPr>
            <a:r>
              <a:rPr lang="en-US" dirty="0"/>
              <a:t>versions of Windows</a:t>
            </a:r>
          </a:p>
        </p:txBody>
      </p:sp>
      <p:sp>
        <p:nvSpPr>
          <p:cNvPr id="11" name="Rectangle 10"/>
          <p:cNvSpPr/>
          <p:nvPr/>
        </p:nvSpPr>
        <p:spPr>
          <a:xfrm>
            <a:off x="5029200" y="1676400"/>
            <a:ext cx="3124200" cy="762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Ease of learning and use</a:t>
            </a:r>
          </a:p>
        </p:txBody>
      </p:sp>
      <p:sp>
        <p:nvSpPr>
          <p:cNvPr id="12" name="Rectangle 11"/>
          <p:cNvSpPr/>
          <p:nvPr/>
        </p:nvSpPr>
        <p:spPr>
          <a:xfrm>
            <a:off x="304800" y="3733800"/>
            <a:ext cx="23622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Choose Administrative Tools</a:t>
            </a:r>
          </a:p>
          <a:p>
            <a:pPr algn="ctr" fontAlgn="auto">
              <a:spcBef>
                <a:spcPts val="0"/>
              </a:spcBef>
              <a:spcAft>
                <a:spcPts val="0"/>
              </a:spcAft>
              <a:defRPr/>
            </a:pPr>
            <a:r>
              <a:rPr lang="en-US" dirty="0"/>
              <a:t>for most programs</a:t>
            </a:r>
          </a:p>
        </p:txBody>
      </p:sp>
      <p:sp>
        <p:nvSpPr>
          <p:cNvPr id="13" name="Rectangle 12"/>
          <p:cNvSpPr/>
          <p:nvPr/>
        </p:nvSpPr>
        <p:spPr>
          <a:xfrm>
            <a:off x="4114800" y="4419600"/>
            <a:ext cx="3733800" cy="914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Tools are called</a:t>
            </a:r>
          </a:p>
          <a:p>
            <a:pPr algn="ctr" fontAlgn="auto">
              <a:spcBef>
                <a:spcPts val="0"/>
              </a:spcBef>
              <a:spcAft>
                <a:spcPts val="0"/>
              </a:spcAft>
              <a:defRPr/>
            </a:pPr>
            <a:r>
              <a:rPr lang="en-US" dirty="0"/>
              <a:t>Microsoft Management</a:t>
            </a:r>
          </a:p>
          <a:p>
            <a:pPr algn="ctr" fontAlgn="auto">
              <a:spcBef>
                <a:spcPts val="0"/>
              </a:spcBef>
              <a:spcAft>
                <a:spcPts val="0"/>
              </a:spcAft>
              <a:defRPr/>
            </a:pPr>
            <a:r>
              <a:rPr lang="en-US" dirty="0"/>
              <a:t>Consoles (MMCs)</a:t>
            </a: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20</a:t>
            </a:fld>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9" name="Picture 2"/>
          <p:cNvPicPr>
            <a:picLocks noChangeAspect="1" noChangeArrowheads="1"/>
          </p:cNvPicPr>
          <p:nvPr/>
        </p:nvPicPr>
        <p:blipFill>
          <a:blip r:embed="rId2">
            <a:extLst>
              <a:ext uri="{28A0092B-C50C-407E-A947-70E740481C1C}">
                <a14:useLocalDpi xmlns:a14="http://schemas.microsoft.com/office/drawing/2010/main" val="0"/>
              </a:ext>
            </a:extLst>
          </a:blip>
          <a:srcRect l="32916" t="10666" r="25000" b="39333"/>
          <a:stretch>
            <a:fillRect/>
          </a:stretch>
        </p:blipFill>
        <p:spPr bwMode="auto">
          <a:xfrm>
            <a:off x="1905000" y="1295400"/>
            <a:ext cx="6934200" cy="5149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152400"/>
            <a:ext cx="8229600" cy="1143000"/>
          </a:xfrm>
        </p:spPr>
        <p:txBody>
          <a:bodyPr>
            <a:noAutofit/>
          </a:bodyPr>
          <a:lstStyle/>
          <a:p>
            <a:pPr eaLnBrk="1" fontAlgn="auto" hangingPunct="1">
              <a:spcAft>
                <a:spcPts val="0"/>
              </a:spcAft>
              <a:defRPr/>
            </a:pPr>
            <a:r>
              <a:rPr lang="en-US" sz="3200" dirty="0" smtClean="0"/>
              <a:t>7.2: Computer Management Microsoft Management Console (MMC)</a:t>
            </a:r>
            <a:endParaRPr lang="en-US" sz="3200" dirty="0"/>
          </a:p>
        </p:txBody>
      </p:sp>
      <p:sp>
        <p:nvSpPr>
          <p:cNvPr id="6" name="Rectangle 5"/>
          <p:cNvSpPr/>
          <p:nvPr/>
        </p:nvSpPr>
        <p:spPr>
          <a:xfrm>
            <a:off x="6858000" y="4038600"/>
            <a:ext cx="22098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MMCs have standard</a:t>
            </a:r>
          </a:p>
          <a:p>
            <a:pPr algn="ctr" fontAlgn="auto">
              <a:spcBef>
                <a:spcPts val="0"/>
              </a:spcBef>
              <a:spcAft>
                <a:spcPts val="0"/>
              </a:spcAft>
              <a:defRPr/>
            </a:pPr>
            <a:r>
              <a:rPr lang="en-US" dirty="0"/>
              <a:t>user interfaces</a:t>
            </a:r>
          </a:p>
        </p:txBody>
      </p:sp>
      <p:sp>
        <p:nvSpPr>
          <p:cNvPr id="9" name="Oval 8"/>
          <p:cNvSpPr/>
          <p:nvPr/>
        </p:nvSpPr>
        <p:spPr>
          <a:xfrm>
            <a:off x="2082800" y="3517900"/>
            <a:ext cx="1066800" cy="3048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Rectangle 9"/>
          <p:cNvSpPr/>
          <p:nvPr/>
        </p:nvSpPr>
        <p:spPr>
          <a:xfrm>
            <a:off x="4267200" y="2971800"/>
            <a:ext cx="28956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Pane with objects under Services (Windows Firewall selected)</a:t>
            </a:r>
          </a:p>
        </p:txBody>
      </p:sp>
      <p:sp>
        <p:nvSpPr>
          <p:cNvPr id="11" name="Rectangle 10"/>
          <p:cNvSpPr/>
          <p:nvPr/>
        </p:nvSpPr>
        <p:spPr>
          <a:xfrm>
            <a:off x="63500" y="3124200"/>
            <a:ext cx="1755775" cy="1143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Tree pane with snap-ins (Services selected)</a:t>
            </a:r>
          </a:p>
        </p:txBody>
      </p:sp>
      <p:sp>
        <p:nvSpPr>
          <p:cNvPr id="12" name="Rectangle 11"/>
          <p:cNvSpPr/>
          <p:nvPr/>
        </p:nvSpPr>
        <p:spPr>
          <a:xfrm>
            <a:off x="76200" y="1295400"/>
            <a:ext cx="17526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dirty="0"/>
              <a:t>Name of MMC (Computer Management)</a:t>
            </a:r>
          </a:p>
        </p:txBody>
      </p:sp>
      <p:sp>
        <p:nvSpPr>
          <p:cNvPr id="13" name="Oval 12"/>
          <p:cNvSpPr/>
          <p:nvPr/>
        </p:nvSpPr>
        <p:spPr>
          <a:xfrm>
            <a:off x="1828800" y="1193800"/>
            <a:ext cx="1600200" cy="3556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5" name="Oval 14"/>
          <p:cNvSpPr/>
          <p:nvPr/>
        </p:nvSpPr>
        <p:spPr>
          <a:xfrm>
            <a:off x="3708400" y="2159000"/>
            <a:ext cx="1066800" cy="3048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21</a:t>
            </a:fld>
            <a:endParaRPr lang="en-US"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Content Placeholder 1"/>
          <p:cNvSpPr>
            <a:spLocks noGrp="1"/>
          </p:cNvSpPr>
          <p:nvPr>
            <p:ph idx="1"/>
          </p:nvPr>
        </p:nvSpPr>
        <p:spPr>
          <a:xfrm>
            <a:off x="457200" y="1709738"/>
            <a:ext cx="8229600" cy="3624262"/>
          </a:xfrm>
        </p:spPr>
        <p:txBody>
          <a:bodyPr/>
          <a:lstStyle/>
          <a:p>
            <a:pPr eaLnBrk="1"/>
            <a:r>
              <a:rPr lang="en-US" b="1" dirty="0" smtClean="0"/>
              <a:t>Many Versions of UNIX</a:t>
            </a:r>
          </a:p>
          <a:p>
            <a:pPr lvl="1" eaLnBrk="1"/>
            <a:r>
              <a:rPr lang="en-US" dirty="0" smtClean="0"/>
              <a:t>There are many commercial versions of UNIX for large servers</a:t>
            </a:r>
          </a:p>
          <a:p>
            <a:pPr lvl="2" eaLnBrk="1"/>
            <a:r>
              <a:rPr lang="en-US" dirty="0" smtClean="0"/>
              <a:t>Compatible in the kernel (core part) of the operating system</a:t>
            </a:r>
          </a:p>
          <a:p>
            <a:pPr lvl="3" eaLnBrk="1"/>
            <a:r>
              <a:rPr lang="en-US" dirty="0" smtClean="0"/>
              <a:t>Can generally run the same applications</a:t>
            </a:r>
          </a:p>
          <a:p>
            <a:pPr lvl="2" eaLnBrk="1"/>
            <a:r>
              <a:rPr lang="en-US" dirty="0"/>
              <a:t>M</a:t>
            </a:r>
            <a:r>
              <a:rPr lang="en-US" dirty="0" smtClean="0"/>
              <a:t>ay run many different management utilities, making cross-learning difficult</a:t>
            </a:r>
          </a:p>
          <a:p>
            <a:pPr eaLnBrk="1" hangingPunct="1"/>
            <a:endParaRPr lang="en-US" dirty="0" smtClean="0"/>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35845" name="TextBox 5"/>
          <p:cNvSpPr txBox="1">
            <a:spLocks noChangeArrowheads="1"/>
          </p:cNvSpPr>
          <p:nvPr/>
        </p:nvSpPr>
        <p:spPr bwMode="auto">
          <a:xfrm>
            <a:off x="6172200" y="1162050"/>
            <a:ext cx="254000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7200" dirty="0">
                <a:solidFill>
                  <a:srgbClr val="FF0000"/>
                </a:solidFill>
                <a:latin typeface="Aharoni" pitchFamily="2" charset="-79"/>
                <a:cs typeface="Aharoni" pitchFamily="2" charset="-79"/>
              </a:rPr>
              <a:t>UNIX</a:t>
            </a:r>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22</a:t>
            </a:fld>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7.2: UNIX Terminal</a:t>
            </a:r>
            <a:endParaRPr lang="en-US" dirty="0"/>
          </a:p>
        </p:txBody>
      </p:sp>
      <p:pic>
        <p:nvPicPr>
          <p:cNvPr id="3686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536" y="2119313"/>
            <a:ext cx="6151677" cy="28336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23</a:t>
            </a:fld>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Content Placeholder 1"/>
          <p:cNvSpPr>
            <a:spLocks noGrp="1"/>
          </p:cNvSpPr>
          <p:nvPr>
            <p:ph idx="1"/>
          </p:nvPr>
        </p:nvSpPr>
        <p:spPr>
          <a:xfrm>
            <a:off x="457200" y="1600200"/>
            <a:ext cx="8229600" cy="4406900"/>
          </a:xfrm>
        </p:spPr>
        <p:txBody>
          <a:bodyPr/>
          <a:lstStyle/>
          <a:p>
            <a:pPr eaLnBrk="1"/>
            <a:r>
              <a:rPr lang="en-US" b="1" smtClean="0"/>
              <a:t>Many Versions of UNIX</a:t>
            </a:r>
          </a:p>
          <a:p>
            <a:pPr lvl="1" eaLnBrk="1"/>
            <a:r>
              <a:rPr lang="en-US" smtClean="0"/>
              <a:t>LINUX is a version of UNIX created for PCs</a:t>
            </a:r>
          </a:p>
          <a:p>
            <a:pPr lvl="2" eaLnBrk="1"/>
            <a:r>
              <a:rPr lang="en-US" smtClean="0"/>
              <a:t>Many different LINUX distributions</a:t>
            </a:r>
          </a:p>
          <a:p>
            <a:pPr lvl="3" eaLnBrk="1">
              <a:spcBef>
                <a:spcPts val="1800"/>
              </a:spcBef>
            </a:pPr>
            <a:r>
              <a:rPr lang="en-US" sz="2400" smtClean="0"/>
              <a:t>Distributions include the LINUX kernel plus application and programs, usually from the GNU project</a:t>
            </a:r>
          </a:p>
          <a:p>
            <a:pPr lvl="3" eaLnBrk="1">
              <a:spcBef>
                <a:spcPts val="1800"/>
              </a:spcBef>
            </a:pPr>
            <a:r>
              <a:rPr lang="en-US" sz="2400" smtClean="0"/>
              <a:t>Each distribution and version needs a different baseline to guide hardening</a:t>
            </a:r>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24</a:t>
            </a:fld>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Content Placeholder 1"/>
          <p:cNvSpPr>
            <a:spLocks noGrp="1"/>
          </p:cNvSpPr>
          <p:nvPr>
            <p:ph idx="1"/>
          </p:nvPr>
        </p:nvSpPr>
        <p:spPr>
          <a:xfrm>
            <a:off x="457200" y="1570038"/>
            <a:ext cx="8229600" cy="4525962"/>
          </a:xfrm>
        </p:spPr>
        <p:txBody>
          <a:bodyPr/>
          <a:lstStyle/>
          <a:p>
            <a:pPr eaLnBrk="1"/>
            <a:r>
              <a:rPr lang="en-US" b="1" dirty="0" smtClean="0"/>
              <a:t>Many Versions of UNIX</a:t>
            </a:r>
          </a:p>
          <a:p>
            <a:pPr lvl="1" eaLnBrk="1"/>
            <a:r>
              <a:rPr lang="en-US" dirty="0" smtClean="0"/>
              <a:t>LINUX is a version of UNIX created for PCs</a:t>
            </a:r>
          </a:p>
          <a:p>
            <a:pPr lvl="1" eaLnBrk="1"/>
            <a:r>
              <a:rPr lang="en-US" dirty="0" smtClean="0"/>
              <a:t>Free or inexpensive to buy</a:t>
            </a:r>
          </a:p>
          <a:p>
            <a:pPr lvl="1" eaLnBrk="1"/>
            <a:r>
              <a:rPr lang="en-US" dirty="0"/>
              <a:t>M</a:t>
            </a:r>
            <a:r>
              <a:rPr lang="en-US" dirty="0" smtClean="0"/>
              <a:t>ay take more labor to administer</a:t>
            </a:r>
          </a:p>
          <a:p>
            <a:pPr lvl="1" eaLnBrk="1"/>
            <a:r>
              <a:rPr lang="en-US" dirty="0" smtClean="0"/>
              <a:t>Has moved beyond PC, to use on servers and some desktops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38917" name="TextBox 5"/>
          <p:cNvSpPr txBox="1">
            <a:spLocks noChangeArrowheads="1"/>
          </p:cNvSpPr>
          <p:nvPr/>
        </p:nvSpPr>
        <p:spPr bwMode="auto">
          <a:xfrm>
            <a:off x="5715000" y="4191000"/>
            <a:ext cx="2973388"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7200">
                <a:solidFill>
                  <a:srgbClr val="FF0000"/>
                </a:solidFill>
                <a:latin typeface="Aharoni" pitchFamily="2" charset="-79"/>
                <a:cs typeface="Aharoni" pitchFamily="2" charset="-79"/>
              </a:rPr>
              <a:t>LINUX</a:t>
            </a: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25</a:t>
            </a:fld>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7.2: </a:t>
            </a:r>
            <a:r>
              <a:rPr lang="en-US" dirty="0" err="1" smtClean="0"/>
              <a:t>Debian</a:t>
            </a:r>
            <a:r>
              <a:rPr lang="en-US" dirty="0" smtClean="0"/>
              <a:t>® Linux Desktop</a:t>
            </a:r>
            <a:endParaRPr lang="en-US" dirty="0"/>
          </a:p>
        </p:txBody>
      </p:sp>
      <p:pic>
        <p:nvPicPr>
          <p:cNvPr id="39941" name="Picture 3"/>
          <p:cNvPicPr>
            <a:picLocks noChangeAspect="1" noChangeArrowheads="1"/>
          </p:cNvPicPr>
          <p:nvPr/>
        </p:nvPicPr>
        <p:blipFill>
          <a:blip r:embed="rId2">
            <a:extLst>
              <a:ext uri="{28A0092B-C50C-407E-A947-70E740481C1C}">
                <a14:useLocalDpi xmlns:a14="http://schemas.microsoft.com/office/drawing/2010/main" val="0"/>
              </a:ext>
            </a:extLst>
          </a:blip>
          <a:srcRect l="27084" t="14001" r="6250" b="22000"/>
          <a:stretch>
            <a:fillRect/>
          </a:stretch>
        </p:blipFill>
        <p:spPr bwMode="auto">
          <a:xfrm>
            <a:off x="685800" y="1206500"/>
            <a:ext cx="8178800" cy="49072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26</a:t>
            </a:fld>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Content Placeholder 1"/>
          <p:cNvSpPr>
            <a:spLocks noGrp="1"/>
          </p:cNvSpPr>
          <p:nvPr>
            <p:ph idx="1"/>
          </p:nvPr>
        </p:nvSpPr>
        <p:spPr/>
        <p:txBody>
          <a:bodyPr/>
          <a:lstStyle/>
          <a:p>
            <a:pPr eaLnBrk="1"/>
            <a:r>
              <a:rPr lang="en-US" b="1" dirty="0" smtClean="0"/>
              <a:t>User Can Select the User Interface</a:t>
            </a:r>
          </a:p>
          <a:p>
            <a:pPr lvl="1" eaLnBrk="1"/>
            <a:r>
              <a:rPr lang="en-US" dirty="0" smtClean="0"/>
              <a:t>Multiple user interfaces are available (unlike Windows)</a:t>
            </a:r>
          </a:p>
          <a:p>
            <a:pPr lvl="1" eaLnBrk="1"/>
            <a:r>
              <a:rPr lang="en-US" dirty="0" smtClean="0"/>
              <a:t>Graphical user interfaces (GUIs)</a:t>
            </a:r>
          </a:p>
          <a:p>
            <a:pPr lvl="1" eaLnBrk="1"/>
            <a:r>
              <a:rPr lang="en-US" dirty="0" smtClean="0"/>
              <a:t>Command line interfaces (CLIs)</a:t>
            </a:r>
          </a:p>
          <a:p>
            <a:pPr lvl="2" eaLnBrk="1"/>
            <a:r>
              <a:rPr lang="en-US" dirty="0" smtClean="0"/>
              <a:t>At prompts, users type commands</a:t>
            </a:r>
          </a:p>
          <a:p>
            <a:pPr lvl="2" eaLnBrk="1"/>
            <a:r>
              <a:rPr lang="en-US" dirty="0" smtClean="0"/>
              <a:t>Unix CLIs are called </a:t>
            </a:r>
            <a:r>
              <a:rPr lang="en-US" i="1" dirty="0" smtClean="0"/>
              <a:t>shells</a:t>
            </a:r>
            <a:r>
              <a:rPr lang="en-US" dirty="0" smtClean="0"/>
              <a:t> (Bourne, BASH,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7.2: UNIX Operating Systems</a:t>
            </a:r>
            <a:endParaRPr lang="en-US" dirty="0"/>
          </a:p>
        </p:txBody>
      </p:sp>
      <p:sp>
        <p:nvSpPr>
          <p:cNvPr id="6" name="Rectangle 5"/>
          <p:cNvSpPr/>
          <p:nvPr/>
        </p:nvSpPr>
        <p:spPr>
          <a:xfrm>
            <a:off x="2438400" y="4800600"/>
            <a:ext cx="2209800" cy="990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r>
              <a:rPr lang="en-US">
                <a:solidFill>
                  <a:srgbClr val="000000"/>
                </a:solidFill>
              </a:rPr>
              <a:t>&gt;ls -1</a:t>
            </a:r>
          </a:p>
          <a:p>
            <a:r>
              <a:rPr lang="en-US">
                <a:solidFill>
                  <a:srgbClr val="000000"/>
                </a:solidFill>
              </a:rPr>
              <a:t>…</a:t>
            </a: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27</a:t>
            </a:fld>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28</a:t>
            </a:fld>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Content Placeholder 1"/>
          <p:cNvSpPr>
            <a:spLocks noGrp="1"/>
          </p:cNvSpPr>
          <p:nvPr>
            <p:ph idx="1"/>
          </p:nvPr>
        </p:nvSpPr>
        <p:spPr/>
        <p:txBody>
          <a:bodyPr/>
          <a:lstStyle/>
          <a:p>
            <a:pPr eaLnBrk="1"/>
            <a:r>
              <a:rPr lang="en-US" b="1" smtClean="0"/>
              <a:t>Vulnerabilities</a:t>
            </a:r>
          </a:p>
          <a:p>
            <a:pPr lvl="1" eaLnBrk="1"/>
            <a:r>
              <a:rPr lang="en-US" smtClean="0"/>
              <a:t>Security weaknesses that open a program to attack</a:t>
            </a:r>
          </a:p>
          <a:p>
            <a:pPr lvl="1" eaLnBrk="1"/>
            <a:r>
              <a:rPr lang="en-US" smtClean="0"/>
              <a:t>An exploit takes advantage of a vulnerability</a:t>
            </a:r>
          </a:p>
          <a:p>
            <a:pPr lvl="1" eaLnBrk="1"/>
            <a:r>
              <a:rPr lang="en-US" smtClean="0"/>
              <a:t>Vendors develop fixes</a:t>
            </a:r>
          </a:p>
          <a:p>
            <a:pPr lvl="1" eaLnBrk="1"/>
            <a:r>
              <a:rPr lang="en-US" smtClean="0"/>
              <a:t>Zero-day exploits: exploits that occur before fixes are released</a:t>
            </a:r>
          </a:p>
          <a:p>
            <a:pPr lvl="1" eaLnBrk="1"/>
            <a:r>
              <a:rPr lang="en-US" smtClean="0"/>
              <a:t>Exploits often follow the vendor release of fixes within days or even hours</a:t>
            </a:r>
          </a:p>
          <a:p>
            <a:pPr lvl="1" eaLnBrk="1"/>
            <a:r>
              <a:rPr lang="en-US" smtClean="0"/>
              <a:t>Companies must apply fixes quickly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Vulnerabilities and Exploits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29</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l="3333" t="10001" r="13333" b="3078"/>
          <a:stretch>
            <a:fillRect/>
          </a:stretch>
        </p:blipFill>
        <p:spPr bwMode="auto">
          <a:xfrm>
            <a:off x="304800" y="914400"/>
            <a:ext cx="8534400" cy="4821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Rounded Rectangle 6"/>
          <p:cNvSpPr/>
          <p:nvPr/>
        </p:nvSpPr>
        <p:spPr>
          <a:xfrm>
            <a:off x="5637213" y="4098925"/>
            <a:ext cx="1006475" cy="1447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5"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a:t>
            </a:fld>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p:txBody>
          <a:bodyPr/>
          <a:lstStyle/>
          <a:p>
            <a:pPr eaLnBrk="1"/>
            <a:r>
              <a:rPr lang="en-US" b="1" dirty="0" smtClean="0"/>
              <a:t>Fixes</a:t>
            </a:r>
          </a:p>
          <a:p>
            <a:pPr lvl="1" eaLnBrk="1"/>
            <a:r>
              <a:rPr lang="en-US" dirty="0" smtClean="0"/>
              <a:t>Work-</a:t>
            </a:r>
            <a:r>
              <a:rPr lang="en-US" dirty="0" err="1" smtClean="0"/>
              <a:t>arounds</a:t>
            </a:r>
            <a:endParaRPr lang="en-US" dirty="0" smtClean="0"/>
          </a:p>
          <a:p>
            <a:pPr lvl="2" eaLnBrk="1"/>
            <a:r>
              <a:rPr lang="en-US" dirty="0" smtClean="0"/>
              <a:t>Manual actions to be taken</a:t>
            </a:r>
          </a:p>
          <a:p>
            <a:pPr lvl="2" eaLnBrk="1"/>
            <a:r>
              <a:rPr lang="en-US" dirty="0" smtClean="0"/>
              <a:t>Labor-intensive, so expensive and error-prone</a:t>
            </a:r>
          </a:p>
          <a:p>
            <a:pPr lvl="1" eaLnBrk="1"/>
            <a:r>
              <a:rPr lang="en-US" dirty="0" smtClean="0"/>
              <a:t>Patches:</a:t>
            </a:r>
          </a:p>
          <a:p>
            <a:pPr lvl="2" eaLnBrk="1"/>
            <a:r>
              <a:rPr lang="en-US" dirty="0" smtClean="0"/>
              <a:t>Small programs that fix vulnerabilities</a:t>
            </a:r>
          </a:p>
          <a:p>
            <a:pPr lvl="2" eaLnBrk="1"/>
            <a:r>
              <a:rPr lang="en-US" dirty="0" smtClean="0"/>
              <a:t>Usually easy to download and install</a:t>
            </a:r>
          </a:p>
          <a:p>
            <a:pPr lvl="1" eaLnBrk="1"/>
            <a:r>
              <a:rPr lang="en-US" dirty="0" smtClean="0"/>
              <a:t>Service packs (groups of fixes in Windows)</a:t>
            </a:r>
          </a:p>
          <a:p>
            <a:pPr lvl="1" eaLnBrk="1"/>
            <a:r>
              <a:rPr lang="en-US" dirty="0" smtClean="0"/>
              <a:t>Version upgrades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Vulnerabilities and Exploits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30</a:t>
            </a:fld>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pPr eaLnBrk="1" fontAlgn="auto" hangingPunct="1">
              <a:spcAft>
                <a:spcPts val="0"/>
              </a:spcAft>
              <a:defRPr/>
            </a:pPr>
            <a:r>
              <a:rPr lang="en-US" sz="2400" dirty="0" smtClean="0"/>
              <a:t>7.3: Worldwide Antivirus Software Market Share</a:t>
            </a:r>
            <a:endParaRPr lang="en-US" sz="2400" dirty="0"/>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183" t="8498" r="42342" b="9597"/>
          <a:stretch/>
        </p:blipFill>
        <p:spPr bwMode="auto">
          <a:xfrm>
            <a:off x="1295400" y="1143000"/>
            <a:ext cx="6479318" cy="51816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31</a:t>
            </a:fld>
            <a:endParaRPr lang="en-US" dirty="0"/>
          </a:p>
        </p:txBody>
      </p:sp>
    </p:spTree>
    <p:extLst>
      <p:ext uri="{BB962C8B-B14F-4D97-AF65-F5344CB8AC3E}">
        <p14:creationId xmlns:p14="http://schemas.microsoft.com/office/powerpoint/2010/main" val="158668119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382000" cy="1143000"/>
          </a:xfrm>
        </p:spPr>
        <p:txBody>
          <a:bodyPr>
            <a:normAutofit/>
          </a:bodyPr>
          <a:lstStyle/>
          <a:p>
            <a:pPr eaLnBrk="1" fontAlgn="auto" hangingPunct="1">
              <a:spcAft>
                <a:spcPts val="0"/>
              </a:spcAft>
              <a:defRPr/>
            </a:pPr>
            <a:r>
              <a:rPr lang="en-US" sz="2800" dirty="0" smtClean="0"/>
              <a:t>7.3: Change in Antivirus Software Market Share</a:t>
            </a:r>
            <a:endParaRPr lang="en-US" sz="2800" dirty="0"/>
          </a:p>
        </p:txBody>
      </p:sp>
      <p:pic>
        <p:nvPicPr>
          <p:cNvPr id="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570" t="6671" r="31973" b="12309"/>
          <a:stretch/>
        </p:blipFill>
        <p:spPr bwMode="auto">
          <a:xfrm>
            <a:off x="762000" y="1209674"/>
            <a:ext cx="7696200" cy="52399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32</a:t>
            </a:fld>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Content Placeholder 1"/>
          <p:cNvSpPr>
            <a:spLocks noGrp="1"/>
          </p:cNvSpPr>
          <p:nvPr>
            <p:ph idx="1"/>
          </p:nvPr>
        </p:nvSpPr>
        <p:spPr>
          <a:xfrm>
            <a:off x="457200" y="1371600"/>
            <a:ext cx="8229600" cy="4525963"/>
          </a:xfrm>
        </p:spPr>
        <p:txBody>
          <a:bodyPr/>
          <a:lstStyle/>
          <a:p>
            <a:pPr eaLnBrk="1"/>
            <a:r>
              <a:rPr lang="en-US" b="1" dirty="0" smtClean="0"/>
              <a:t>Problems with Patching</a:t>
            </a:r>
          </a:p>
          <a:p>
            <a:pPr lvl="1" eaLnBrk="1"/>
            <a:r>
              <a:rPr lang="en-US" dirty="0" smtClean="0"/>
              <a:t>Must find operating system patches</a:t>
            </a:r>
          </a:p>
          <a:p>
            <a:pPr lvl="2" eaLnBrk="1"/>
            <a:r>
              <a:rPr lang="en-US" dirty="0" smtClean="0"/>
              <a:t>Windows Server does this automatically</a:t>
            </a:r>
          </a:p>
          <a:p>
            <a:pPr lvl="2" eaLnBrk="1"/>
            <a:r>
              <a:rPr lang="en-US" dirty="0" smtClean="0"/>
              <a:t>LINUX versions often use rpm</a:t>
            </a:r>
          </a:p>
          <a:p>
            <a:pPr lvl="1" eaLnBrk="1"/>
            <a:r>
              <a:rPr lang="en-US" dirty="0" smtClean="0"/>
              <a:t>Companies get overwhelmed by number of patches</a:t>
            </a:r>
          </a:p>
          <a:p>
            <a:pPr lvl="2" eaLnBrk="1"/>
            <a:r>
              <a:rPr lang="en-US" dirty="0" smtClean="0"/>
              <a:t>Use many programs; vendors release many patches per product</a:t>
            </a:r>
          </a:p>
          <a:p>
            <a:pPr lvl="2" eaLnBrk="1"/>
            <a:r>
              <a:rPr lang="en-US" dirty="0" smtClean="0"/>
              <a:t>Especially a problem for a firm’s many application programs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33</a:t>
            </a:fld>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1"/>
          <p:cNvSpPr>
            <a:spLocks noGrp="1"/>
          </p:cNvSpPr>
          <p:nvPr>
            <p:ph idx="1"/>
          </p:nvPr>
        </p:nvSpPr>
        <p:spPr>
          <a:xfrm>
            <a:off x="457200" y="1371600"/>
            <a:ext cx="8229600" cy="4691063"/>
          </a:xfrm>
        </p:spPr>
        <p:txBody>
          <a:bodyPr/>
          <a:lstStyle/>
          <a:p>
            <a:pPr eaLnBrk="1"/>
            <a:r>
              <a:rPr lang="en-US" b="1" dirty="0" smtClean="0"/>
              <a:t>Problems with Patching</a:t>
            </a:r>
          </a:p>
          <a:p>
            <a:pPr lvl="1" eaLnBrk="1"/>
            <a:r>
              <a:rPr lang="en-US" dirty="0" smtClean="0"/>
              <a:t>Cost of patch installation</a:t>
            </a:r>
          </a:p>
          <a:p>
            <a:pPr lvl="2" eaLnBrk="1"/>
            <a:r>
              <a:rPr lang="en-US" dirty="0" smtClean="0"/>
              <a:t>Each patch takes time and labor costs</a:t>
            </a:r>
          </a:p>
          <a:p>
            <a:pPr lvl="2" eaLnBrk="1"/>
            <a:r>
              <a:rPr lang="en-US" dirty="0" smtClean="0"/>
              <a:t>Usually lack the resources to apply all</a:t>
            </a:r>
          </a:p>
          <a:p>
            <a:pPr lvl="1" eaLnBrk="1">
              <a:spcBef>
                <a:spcPts val="1800"/>
              </a:spcBef>
            </a:pPr>
            <a:r>
              <a:rPr lang="en-US" dirty="0" smtClean="0"/>
              <a:t>Prioritization</a:t>
            </a:r>
          </a:p>
          <a:p>
            <a:pPr lvl="2" eaLnBrk="1"/>
            <a:r>
              <a:rPr lang="en-US" dirty="0" smtClean="0"/>
              <a:t>Prioritize patches by criticality</a:t>
            </a:r>
          </a:p>
          <a:p>
            <a:pPr lvl="2" eaLnBrk="1"/>
            <a:r>
              <a:rPr lang="en-US" dirty="0" smtClean="0"/>
              <a:t>May not apply all patches if risk analysis does not justify them</a:t>
            </a:r>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34</a:t>
            </a:fld>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7.3: Windows Server Update Services</a:t>
            </a:r>
            <a:endParaRPr lang="en-US" dirty="0"/>
          </a:p>
        </p:txBody>
      </p:sp>
      <p:pic>
        <p:nvPicPr>
          <p:cNvPr id="512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1193800"/>
            <a:ext cx="7327900" cy="50815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35</a:t>
            </a:fld>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1"/>
          <p:cNvSpPr>
            <a:spLocks noGrp="1"/>
          </p:cNvSpPr>
          <p:nvPr>
            <p:ph idx="1"/>
          </p:nvPr>
        </p:nvSpPr>
        <p:spPr>
          <a:xfrm>
            <a:off x="457200" y="1481138"/>
            <a:ext cx="8229600" cy="3548062"/>
          </a:xfrm>
        </p:spPr>
        <p:txBody>
          <a:bodyPr/>
          <a:lstStyle/>
          <a:p>
            <a:pPr eaLnBrk="1"/>
            <a:r>
              <a:rPr lang="en-US" b="1" dirty="0" smtClean="0"/>
              <a:t>Problems with Patching</a:t>
            </a:r>
          </a:p>
          <a:p>
            <a:pPr lvl="1" eaLnBrk="1"/>
            <a:r>
              <a:rPr lang="en-US" dirty="0" smtClean="0"/>
              <a:t>Risks of patch installation</a:t>
            </a:r>
          </a:p>
          <a:p>
            <a:pPr lvl="2" eaLnBrk="1">
              <a:spcBef>
                <a:spcPts val="1200"/>
              </a:spcBef>
            </a:pPr>
            <a:r>
              <a:rPr lang="en-US" dirty="0" smtClean="0"/>
              <a:t>Reduced functionality</a:t>
            </a:r>
          </a:p>
          <a:p>
            <a:pPr lvl="2" eaLnBrk="1">
              <a:spcBef>
                <a:spcPts val="1200"/>
              </a:spcBef>
            </a:pPr>
            <a:r>
              <a:rPr lang="en-US" dirty="0" smtClean="0"/>
              <a:t>Freezes machines, does other damage—sometimes with no uninstall possible</a:t>
            </a:r>
          </a:p>
          <a:p>
            <a:pPr lvl="2" eaLnBrk="1">
              <a:spcBef>
                <a:spcPts val="1200"/>
              </a:spcBef>
            </a:pPr>
            <a:r>
              <a:rPr lang="en-US" dirty="0" smtClean="0"/>
              <a:t>Should test on a test system before deployment on servers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7.3: Applying Patching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36</a:t>
            </a:fld>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37</a:t>
            </a:fld>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1"/>
          <p:cNvSpPr>
            <a:spLocks noGrp="1"/>
          </p:cNvSpPr>
          <p:nvPr>
            <p:ph idx="1"/>
          </p:nvPr>
        </p:nvSpPr>
        <p:spPr>
          <a:xfrm>
            <a:off x="457200" y="1481138"/>
            <a:ext cx="8229600" cy="4843462"/>
          </a:xfrm>
        </p:spPr>
        <p:txBody>
          <a:bodyPr/>
          <a:lstStyle/>
          <a:p>
            <a:pPr eaLnBrk="1"/>
            <a:r>
              <a:rPr lang="en-US" b="1" smtClean="0"/>
              <a:t>Accounts</a:t>
            </a:r>
          </a:p>
          <a:p>
            <a:pPr lvl="1" eaLnBrk="1"/>
            <a:r>
              <a:rPr lang="en-US" smtClean="0"/>
              <a:t>Every user must have an account</a:t>
            </a:r>
          </a:p>
          <a:p>
            <a:pPr eaLnBrk="1">
              <a:spcBef>
                <a:spcPts val="2400"/>
              </a:spcBef>
            </a:pPr>
            <a:r>
              <a:rPr lang="en-US" b="1" smtClean="0"/>
              <a:t>Groups</a:t>
            </a:r>
          </a:p>
          <a:p>
            <a:pPr lvl="1" eaLnBrk="1"/>
            <a:r>
              <a:rPr lang="en-US" smtClean="0"/>
              <a:t>Individual accounts can be consolidated into groups</a:t>
            </a:r>
          </a:p>
          <a:p>
            <a:pPr lvl="1" eaLnBrk="1"/>
            <a:r>
              <a:rPr lang="en-US" smtClean="0"/>
              <a:t>Can assign security measures to groups</a:t>
            </a:r>
          </a:p>
          <a:p>
            <a:pPr lvl="1" eaLnBrk="1"/>
            <a:r>
              <a:rPr lang="en-US" smtClean="0"/>
              <a:t>Inherited by each group’s individual members</a:t>
            </a:r>
          </a:p>
          <a:p>
            <a:pPr lvl="1" eaLnBrk="1"/>
            <a:r>
              <a:rPr lang="en-US" smtClean="0"/>
              <a:t>Reduces cost compared to assigning to individuals</a:t>
            </a:r>
          </a:p>
          <a:p>
            <a:pPr lvl="1" eaLnBrk="1"/>
            <a:r>
              <a:rPr lang="en-US" smtClean="0"/>
              <a:t>Reduces errors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7.4: Managing Users and Groups</a:t>
            </a:r>
            <a:endParaRPr lang="en-US" dirty="0"/>
          </a:p>
        </p:txBody>
      </p:sp>
      <p:pic>
        <p:nvPicPr>
          <p:cNvPr id="54277" name="Picture 2" descr="C:\Users\Panko\Pictures\Microsoft Clip Organizer\CGD7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1219200"/>
            <a:ext cx="990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278" name="Picture 3" descr="C:\Users\Panko\Pictures\Microsoft Clip Organizer\CG685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2400" y="22860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Arrow Connector 8"/>
          <p:cNvCxnSpPr/>
          <p:nvPr/>
        </p:nvCxnSpPr>
        <p:spPr>
          <a:xfrm>
            <a:off x="7086600" y="2057400"/>
            <a:ext cx="838200" cy="533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4280" name="TextBox 10"/>
          <p:cNvSpPr txBox="1">
            <a:spLocks noChangeArrowheads="1"/>
          </p:cNvSpPr>
          <p:nvPr/>
        </p:nvSpPr>
        <p:spPr bwMode="auto">
          <a:xfrm>
            <a:off x="7239000" y="12954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54281" name="TextBox 11"/>
          <p:cNvSpPr txBox="1">
            <a:spLocks noChangeArrowheads="1"/>
          </p:cNvSpPr>
          <p:nvPr/>
        </p:nvSpPr>
        <p:spPr bwMode="auto">
          <a:xfrm>
            <a:off x="7162800" y="26670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10"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38</a:t>
            </a:fld>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3"/>
          <p:cNvPicPr>
            <a:picLocks noChangeAspect="1" noChangeArrowheads="1"/>
          </p:cNvPicPr>
          <p:nvPr/>
        </p:nvPicPr>
        <p:blipFill>
          <a:blip r:embed="rId2">
            <a:extLst>
              <a:ext uri="{28A0092B-C50C-407E-A947-70E740481C1C}">
                <a14:useLocalDpi xmlns:a14="http://schemas.microsoft.com/office/drawing/2010/main" val="0"/>
              </a:ext>
            </a:extLst>
          </a:blip>
          <a:srcRect l="10783" t="8621" r="24509" b="31190"/>
          <a:stretch>
            <a:fillRect/>
          </a:stretch>
        </p:blipFill>
        <p:spPr bwMode="auto">
          <a:xfrm>
            <a:off x="1143000" y="989013"/>
            <a:ext cx="7543800" cy="5486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28600"/>
            <a:ext cx="8229600" cy="792162"/>
          </a:xfrm>
        </p:spPr>
        <p:txBody>
          <a:bodyPr/>
          <a:lstStyle/>
          <a:p>
            <a:pPr eaLnBrk="1" fontAlgn="auto" hangingPunct="1">
              <a:spcAft>
                <a:spcPts val="0"/>
              </a:spcAft>
              <a:defRPr/>
            </a:pPr>
            <a:r>
              <a:rPr lang="en-US" sz="2800" dirty="0" smtClean="0"/>
              <a:t>7.4: Users and Groups in Windows</a:t>
            </a:r>
            <a:endParaRPr lang="en-US" sz="2800" dirty="0"/>
          </a:p>
        </p:txBody>
      </p:sp>
      <p:sp>
        <p:nvSpPr>
          <p:cNvPr id="6" name="Rectangle 5"/>
          <p:cNvSpPr/>
          <p:nvPr/>
        </p:nvSpPr>
        <p:spPr>
          <a:xfrm>
            <a:off x="228600" y="3962400"/>
            <a:ext cx="1905000" cy="838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1.</a:t>
            </a:r>
          </a:p>
          <a:p>
            <a:pPr algn="ctr" fontAlgn="auto">
              <a:spcBef>
                <a:spcPts val="0"/>
              </a:spcBef>
              <a:spcAft>
                <a:spcPts val="0"/>
              </a:spcAft>
              <a:defRPr/>
            </a:pPr>
            <a:r>
              <a:rPr lang="en-US" sz="1600" dirty="0"/>
              <a:t>Select Users</a:t>
            </a:r>
          </a:p>
          <a:p>
            <a:pPr algn="ctr" fontAlgn="auto">
              <a:spcBef>
                <a:spcPts val="0"/>
              </a:spcBef>
              <a:spcAft>
                <a:spcPts val="0"/>
              </a:spcAft>
              <a:defRPr/>
            </a:pPr>
            <a:r>
              <a:rPr lang="en-US" sz="1600" dirty="0"/>
              <a:t>or Groups</a:t>
            </a:r>
          </a:p>
        </p:txBody>
      </p:sp>
      <p:sp>
        <p:nvSpPr>
          <p:cNvPr id="7" name="Rectangle 6"/>
          <p:cNvSpPr/>
          <p:nvPr/>
        </p:nvSpPr>
        <p:spPr>
          <a:xfrm>
            <a:off x="5410200" y="990600"/>
            <a:ext cx="1752600" cy="9144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2.</a:t>
            </a:r>
          </a:p>
          <a:p>
            <a:pPr algn="ctr" fontAlgn="auto">
              <a:spcBef>
                <a:spcPts val="0"/>
              </a:spcBef>
              <a:spcAft>
                <a:spcPts val="0"/>
              </a:spcAft>
              <a:defRPr/>
            </a:pPr>
            <a:r>
              <a:rPr lang="en-US" sz="1600" dirty="0"/>
              <a:t>Select a</a:t>
            </a:r>
          </a:p>
          <a:p>
            <a:pPr algn="ctr" fontAlgn="auto">
              <a:spcBef>
                <a:spcPts val="0"/>
              </a:spcBef>
              <a:spcAft>
                <a:spcPts val="0"/>
              </a:spcAft>
              <a:defRPr/>
            </a:pPr>
            <a:r>
              <a:rPr lang="en-US" sz="1600" dirty="0"/>
              <a:t>particular user</a:t>
            </a:r>
          </a:p>
        </p:txBody>
      </p:sp>
      <p:sp>
        <p:nvSpPr>
          <p:cNvPr id="8" name="Rectangle 7"/>
          <p:cNvSpPr/>
          <p:nvPr/>
        </p:nvSpPr>
        <p:spPr>
          <a:xfrm>
            <a:off x="5257800" y="4038600"/>
            <a:ext cx="2133600" cy="12192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Right-click.</a:t>
            </a:r>
          </a:p>
          <a:p>
            <a:pPr algn="ctr" fontAlgn="auto">
              <a:spcBef>
                <a:spcPts val="0"/>
              </a:spcBef>
              <a:spcAft>
                <a:spcPts val="0"/>
              </a:spcAft>
              <a:defRPr/>
            </a:pPr>
            <a:r>
              <a:rPr lang="en-US" sz="1600" dirty="0"/>
              <a:t>Select properties.</a:t>
            </a:r>
          </a:p>
          <a:p>
            <a:pPr algn="ctr" fontAlgn="auto">
              <a:spcBef>
                <a:spcPts val="0"/>
              </a:spcBef>
              <a:spcAft>
                <a:spcPts val="0"/>
              </a:spcAft>
              <a:defRPr/>
            </a:pPr>
            <a:r>
              <a:rPr lang="en-US" sz="1600" dirty="0"/>
              <a:t>Change selected properties.</a:t>
            </a:r>
          </a:p>
        </p:txBody>
      </p:sp>
      <p:sp>
        <p:nvSpPr>
          <p:cNvPr id="11" name="Oval 10"/>
          <p:cNvSpPr/>
          <p:nvPr/>
        </p:nvSpPr>
        <p:spPr>
          <a:xfrm>
            <a:off x="1917700" y="3378200"/>
            <a:ext cx="1193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Oval 11"/>
          <p:cNvSpPr/>
          <p:nvPr/>
        </p:nvSpPr>
        <p:spPr>
          <a:xfrm>
            <a:off x="3924300" y="2209800"/>
            <a:ext cx="1905000" cy="4445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Oval 12"/>
          <p:cNvSpPr/>
          <p:nvPr/>
        </p:nvSpPr>
        <p:spPr>
          <a:xfrm>
            <a:off x="1676400" y="1295400"/>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39</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10" name="Content Placeholder 1"/>
          <p:cNvSpPr>
            <a:spLocks noGrp="1"/>
          </p:cNvSpPr>
          <p:nvPr>
            <p:ph idx="1"/>
          </p:nvPr>
        </p:nvSpPr>
        <p:spPr/>
        <p:txBody>
          <a:bodyPr/>
          <a:lstStyle/>
          <a:p>
            <a:pPr eaLnBrk="1" hangingPunct="1"/>
            <a:r>
              <a:rPr lang="en-US" smtClean="0"/>
              <a:t>Inevitably, some attacks will get through network safeguards and reach individual hosts</a:t>
            </a:r>
          </a:p>
          <a:p>
            <a:pPr eaLnBrk="1" hangingPunct="1"/>
            <a:r>
              <a:rPr lang="en-US" smtClean="0"/>
              <a:t>Host hardening is a series of actions taken to make hosts more difficult to take over</a:t>
            </a:r>
          </a:p>
          <a:p>
            <a:pPr eaLnBrk="1" hangingPunct="1"/>
            <a:r>
              <a:rPr lang="en-US" smtClean="0"/>
              <a:t>Chapter 7 focuses on host operating system hardening</a:t>
            </a:r>
          </a:p>
          <a:p>
            <a:pPr eaLnBrk="1" hangingPunct="1"/>
            <a:r>
              <a:rPr lang="en-US" smtClean="0"/>
              <a:t>Chapter 8 focuses on application protection</a:t>
            </a:r>
          </a:p>
        </p:txBody>
      </p:sp>
      <p:sp>
        <p:nvSpPr>
          <p:cNvPr id="5" name="Title 4"/>
          <p:cNvSpPr>
            <a:spLocks noGrp="1"/>
          </p:cNvSpPr>
          <p:nvPr>
            <p:ph type="title"/>
          </p:nvPr>
        </p:nvSpPr>
        <p:spPr/>
        <p:txBody>
          <a:bodyPr/>
          <a:lstStyle/>
          <a:p>
            <a:pPr eaLnBrk="1" fontAlgn="auto" hangingPunct="1">
              <a:spcAft>
                <a:spcPts val="0"/>
              </a:spcAft>
              <a:defRPr/>
            </a:pPr>
            <a:r>
              <a:rPr lang="en-US" dirty="0" smtClean="0"/>
              <a:t>Orientation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792162"/>
          </a:xfrm>
        </p:spPr>
        <p:txBody>
          <a:bodyPr>
            <a:normAutofit fontScale="90000"/>
          </a:bodyPr>
          <a:lstStyle/>
          <a:p>
            <a:pPr eaLnBrk="1" fontAlgn="auto" hangingPunct="1">
              <a:spcAft>
                <a:spcPts val="0"/>
              </a:spcAft>
              <a:defRPr/>
            </a:pPr>
            <a:r>
              <a:rPr lang="en-US" dirty="0" smtClean="0"/>
              <a:t>7.4: Windows User Account Properties</a:t>
            </a:r>
            <a:endParaRPr lang="en-US" dirty="0"/>
          </a:p>
        </p:txBody>
      </p:sp>
      <p:pic>
        <p:nvPicPr>
          <p:cNvPr id="56325" name="Picture 3"/>
          <p:cNvPicPr>
            <a:picLocks noChangeAspect="1" noChangeArrowheads="1"/>
          </p:cNvPicPr>
          <p:nvPr/>
        </p:nvPicPr>
        <p:blipFill>
          <a:blip r:embed="rId2">
            <a:extLst>
              <a:ext uri="{28A0092B-C50C-407E-A947-70E740481C1C}">
                <a14:useLocalDpi xmlns:a14="http://schemas.microsoft.com/office/drawing/2010/main" val="0"/>
              </a:ext>
            </a:extLst>
          </a:blip>
          <a:srcRect l="23529" t="8778" r="25490" b="9718"/>
          <a:stretch>
            <a:fillRect/>
          </a:stretch>
        </p:blipFill>
        <p:spPr bwMode="auto">
          <a:xfrm>
            <a:off x="3200400" y="990600"/>
            <a:ext cx="4343400" cy="5429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Oval 8"/>
          <p:cNvSpPr/>
          <p:nvPr/>
        </p:nvSpPr>
        <p:spPr>
          <a:xfrm>
            <a:off x="3252788" y="1412875"/>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0" name="Oval 9"/>
          <p:cNvSpPr/>
          <p:nvPr/>
        </p:nvSpPr>
        <p:spPr>
          <a:xfrm>
            <a:off x="4129088" y="1419225"/>
            <a:ext cx="8128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Oval 10"/>
          <p:cNvSpPr/>
          <p:nvPr/>
        </p:nvSpPr>
        <p:spPr>
          <a:xfrm>
            <a:off x="3790950" y="1817688"/>
            <a:ext cx="1016000" cy="381000"/>
          </a:xfrm>
          <a:prstGeom prst="ellipse">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3276600" y="3200400"/>
            <a:ext cx="2590800" cy="1219200"/>
          </a:xfrm>
          <a:prstGeom prst="round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3" name="Rectangle 12"/>
          <p:cNvSpPr/>
          <p:nvPr/>
        </p:nvSpPr>
        <p:spPr>
          <a:xfrm>
            <a:off x="6019800" y="3505200"/>
            <a:ext cx="2057400" cy="7620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Password and Account actions</a:t>
            </a:r>
          </a:p>
        </p:txBody>
      </p:sp>
      <p:sp>
        <p:nvSpPr>
          <p:cNvPr id="14" name="Line Callout 1 13"/>
          <p:cNvSpPr/>
          <p:nvPr/>
        </p:nvSpPr>
        <p:spPr>
          <a:xfrm>
            <a:off x="5410200" y="1752600"/>
            <a:ext cx="2514600" cy="609600"/>
          </a:xfrm>
          <a:prstGeom prst="borderCallout1">
            <a:avLst>
              <a:gd name="adj1" fmla="val 49519"/>
              <a:gd name="adj2" fmla="val -1340"/>
              <a:gd name="adj3" fmla="val 412"/>
              <a:gd name="adj4" fmla="val -18286"/>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Member Of tab for adding user to groups</a:t>
            </a:r>
          </a:p>
        </p:txBody>
      </p:sp>
      <p:sp>
        <p:nvSpPr>
          <p:cNvPr id="6" name="Line Callout 1 5"/>
          <p:cNvSpPr/>
          <p:nvPr/>
        </p:nvSpPr>
        <p:spPr>
          <a:xfrm>
            <a:off x="457200" y="2286000"/>
            <a:ext cx="2209800" cy="990600"/>
          </a:xfrm>
          <a:prstGeom prst="borderCallout1">
            <a:avLst>
              <a:gd name="adj1" fmla="val 45969"/>
              <a:gd name="adj2" fmla="val 101366"/>
              <a:gd name="adj3" fmla="val -43713"/>
              <a:gd name="adj4" fmla="val 133182"/>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General tab for the Administrator</a:t>
            </a:r>
          </a:p>
          <a:p>
            <a:pPr algn="ctr" fontAlgn="auto">
              <a:spcBef>
                <a:spcPts val="0"/>
              </a:spcBef>
              <a:spcAft>
                <a:spcPts val="0"/>
              </a:spcAft>
              <a:defRPr/>
            </a:pPr>
            <a:r>
              <a:rPr lang="en-US" sz="1600" dirty="0"/>
              <a:t>Account</a:t>
            </a:r>
          </a:p>
          <a:p>
            <a:pPr algn="ctr" fontAlgn="auto">
              <a:spcBef>
                <a:spcPts val="0"/>
              </a:spcBef>
              <a:spcAft>
                <a:spcPts val="0"/>
              </a:spcAft>
              <a:defRPr/>
            </a:pPr>
            <a:r>
              <a:rPr lang="en-US" sz="1600" dirty="0"/>
              <a:t>selected</a:t>
            </a:r>
          </a:p>
        </p:txBody>
      </p:sp>
      <p:sp>
        <p:nvSpPr>
          <p:cNvPr id="15"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40</a:t>
            </a:fld>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eaLnBrk="1">
              <a:lnSpc>
                <a:spcPct val="90000"/>
              </a:lnSpc>
            </a:pPr>
            <a:r>
              <a:rPr lang="en-US" b="1" dirty="0" smtClean="0"/>
              <a:t>Super User Account</a:t>
            </a:r>
          </a:p>
          <a:p>
            <a:pPr lvl="1" eaLnBrk="1">
              <a:lnSpc>
                <a:spcPct val="90000"/>
              </a:lnSpc>
            </a:pPr>
            <a:r>
              <a:rPr lang="en-US" dirty="0" smtClean="0"/>
              <a:t>Every operating system has a super user account</a:t>
            </a:r>
          </a:p>
          <a:p>
            <a:pPr lvl="1" eaLnBrk="1">
              <a:lnSpc>
                <a:spcPct val="90000"/>
              </a:lnSpc>
            </a:pPr>
            <a:r>
              <a:rPr lang="en-US" dirty="0" smtClean="0"/>
              <a:t>The owner of this account can do anything</a:t>
            </a:r>
          </a:p>
          <a:p>
            <a:pPr lvl="1" eaLnBrk="1">
              <a:lnSpc>
                <a:spcPct val="90000"/>
              </a:lnSpc>
            </a:pPr>
            <a:r>
              <a:rPr lang="en-US" dirty="0" smtClean="0"/>
              <a:t>Called “Administrator” in Windows</a:t>
            </a:r>
          </a:p>
          <a:p>
            <a:pPr lvl="1" eaLnBrk="1">
              <a:lnSpc>
                <a:spcPct val="90000"/>
              </a:lnSpc>
            </a:pPr>
            <a:r>
              <a:rPr lang="en-US" dirty="0" smtClean="0"/>
              <a:t>Called “root” in UNIX</a:t>
            </a:r>
          </a:p>
          <a:p>
            <a:pPr eaLnBrk="1">
              <a:lnSpc>
                <a:spcPct val="90000"/>
              </a:lnSpc>
            </a:pPr>
            <a:r>
              <a:rPr lang="en-US" b="1" dirty="0" smtClean="0"/>
              <a:t>Hacking Root</a:t>
            </a:r>
          </a:p>
          <a:p>
            <a:pPr lvl="1" eaLnBrk="1">
              <a:lnSpc>
                <a:spcPct val="90000"/>
              </a:lnSpc>
            </a:pPr>
            <a:r>
              <a:rPr lang="en-US" dirty="0" smtClean="0"/>
              <a:t>Goal is to take over the super user account</a:t>
            </a:r>
          </a:p>
          <a:p>
            <a:pPr lvl="1" eaLnBrk="1">
              <a:lnSpc>
                <a:spcPct val="90000"/>
              </a:lnSpc>
            </a:pPr>
            <a:r>
              <a:rPr lang="en-US" dirty="0" smtClean="0"/>
              <a:t>Will then “own the box”</a:t>
            </a:r>
          </a:p>
          <a:p>
            <a:pPr lvl="1" eaLnBrk="1">
              <a:lnSpc>
                <a:spcPct val="90000"/>
              </a:lnSpc>
            </a:pPr>
            <a:r>
              <a:rPr lang="en-US" dirty="0" smtClean="0"/>
              <a:t>Generically called “hacking root”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7.4: The Super User Account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41</a:t>
            </a:fld>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Content Placeholder 1"/>
          <p:cNvSpPr>
            <a:spLocks noGrp="1"/>
          </p:cNvSpPr>
          <p:nvPr>
            <p:ph idx="1"/>
          </p:nvPr>
        </p:nvSpPr>
        <p:spPr/>
        <p:txBody>
          <a:bodyPr/>
          <a:lstStyle/>
          <a:p>
            <a:pPr eaLnBrk="1"/>
            <a:r>
              <a:rPr lang="en-US" b="1" smtClean="0"/>
              <a:t>Appropriate Use of a Super User Account</a:t>
            </a:r>
          </a:p>
          <a:p>
            <a:pPr lvl="1" eaLnBrk="1">
              <a:spcBef>
                <a:spcPts val="1800"/>
              </a:spcBef>
            </a:pPr>
            <a:r>
              <a:rPr lang="en-US" smtClean="0"/>
              <a:t>Log in as an ordinary user</a:t>
            </a:r>
          </a:p>
          <a:p>
            <a:pPr lvl="1" eaLnBrk="1">
              <a:spcBef>
                <a:spcPts val="1800"/>
              </a:spcBef>
            </a:pPr>
            <a:r>
              <a:rPr lang="en-US" smtClean="0"/>
              <a:t>Switch to super user only when needed</a:t>
            </a:r>
          </a:p>
          <a:p>
            <a:pPr lvl="2" eaLnBrk="1"/>
            <a:r>
              <a:rPr lang="en-US" smtClean="0"/>
              <a:t>In Windows, the command is RunAs</a:t>
            </a:r>
          </a:p>
          <a:p>
            <a:pPr lvl="2" eaLnBrk="1"/>
            <a:r>
              <a:rPr lang="en-US" smtClean="0"/>
              <a:t>In UNIX, the command is su (switch user)</a:t>
            </a:r>
          </a:p>
          <a:p>
            <a:pPr lvl="1" eaLnBrk="1">
              <a:spcBef>
                <a:spcPts val="1800"/>
              </a:spcBef>
            </a:pPr>
            <a:r>
              <a:rPr lang="en-US" smtClean="0"/>
              <a:t>Quickly revert to ordinary account when super user privileges are no longer needed</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7.4: The Super User Account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42</a:t>
            </a:fld>
            <a:endParaRPr lang="en-US"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43</a:t>
            </a:fld>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295400"/>
            <a:ext cx="8229600" cy="4525963"/>
          </a:xfrm>
        </p:spPr>
        <p:txBody>
          <a:bodyPr>
            <a:normAutofit lnSpcReduction="10000"/>
          </a:bodyPr>
          <a:lstStyle/>
          <a:p>
            <a:pPr marL="365760" indent="-256032" eaLnBrk="1" fontAlgn="auto">
              <a:spcAft>
                <a:spcPts val="0"/>
              </a:spcAft>
              <a:buFont typeface="Wingdings 3"/>
              <a:buChar char=""/>
              <a:defRPr/>
            </a:pPr>
            <a:r>
              <a:rPr lang="en-US" b="1" dirty="0" smtClean="0"/>
              <a:t>Permissions</a:t>
            </a:r>
          </a:p>
          <a:p>
            <a:pPr marL="621792" lvl="1" eaLnBrk="1" fontAlgn="auto">
              <a:spcAft>
                <a:spcPts val="0"/>
              </a:spcAft>
              <a:buFont typeface="Verdana"/>
              <a:buChar char="◦"/>
              <a:defRPr/>
            </a:pPr>
            <a:r>
              <a:rPr lang="en-US" dirty="0" smtClean="0"/>
              <a:t>Specifies what the user or group can do to files, directories, and subdirectories</a:t>
            </a:r>
          </a:p>
          <a:p>
            <a:pPr marL="365760" indent="-256032" eaLnBrk="1" fontAlgn="auto">
              <a:spcAft>
                <a:spcPts val="0"/>
              </a:spcAft>
              <a:buFont typeface="Wingdings 3"/>
              <a:buChar char=""/>
              <a:defRPr/>
            </a:pPr>
            <a:r>
              <a:rPr lang="en-US" b="1" dirty="0" smtClean="0"/>
              <a:t>Assigning Permissions in Windows</a:t>
            </a:r>
          </a:p>
          <a:p>
            <a:pPr marL="621792" lvl="1" eaLnBrk="1" fontAlgn="auto">
              <a:spcAft>
                <a:spcPts val="0"/>
              </a:spcAft>
              <a:buFont typeface="Verdana"/>
              <a:buChar char="◦"/>
              <a:defRPr/>
            </a:pPr>
            <a:r>
              <a:rPr lang="en-US" dirty="0" smtClean="0"/>
              <a:t>Right-click on file or directory</a:t>
            </a:r>
          </a:p>
          <a:p>
            <a:pPr marL="621792" lvl="1" eaLnBrk="1" fontAlgn="auto">
              <a:spcAft>
                <a:spcPts val="0"/>
              </a:spcAft>
              <a:buFont typeface="Verdana"/>
              <a:buChar char="◦"/>
              <a:defRPr/>
            </a:pPr>
            <a:r>
              <a:rPr lang="en-US" dirty="0" smtClean="0"/>
              <a:t>Select Properties, then Security tab</a:t>
            </a:r>
          </a:p>
          <a:p>
            <a:pPr marL="621792" lvl="1" eaLnBrk="1" fontAlgn="auto">
              <a:spcAft>
                <a:spcPts val="0"/>
              </a:spcAft>
              <a:buFont typeface="Verdana"/>
              <a:buChar char="◦"/>
              <a:defRPr/>
            </a:pPr>
            <a:r>
              <a:rPr lang="en-US" dirty="0" smtClean="0"/>
              <a:t>Select a user or group</a:t>
            </a:r>
          </a:p>
          <a:p>
            <a:pPr marL="621792" lvl="1" eaLnBrk="1" fontAlgn="auto">
              <a:spcAft>
                <a:spcPts val="0"/>
              </a:spcAft>
              <a:buFont typeface="Verdana"/>
              <a:buChar char="◦"/>
              <a:defRPr/>
            </a:pPr>
            <a:r>
              <a:rPr lang="en-US" dirty="0" smtClean="0"/>
              <a:t>Select the 6 standard permissions (permit or deny)</a:t>
            </a:r>
          </a:p>
          <a:p>
            <a:pPr marL="621792" lvl="1" eaLnBrk="1" fontAlgn="auto">
              <a:spcAft>
                <a:spcPts val="0"/>
              </a:spcAft>
              <a:buFont typeface="Verdana"/>
              <a:buChar char="◦"/>
              <a:defRPr/>
            </a:pPr>
            <a:r>
              <a:rPr lang="en-US" dirty="0" smtClean="0"/>
              <a:t>For more fine-grained control, 13 special permissions</a:t>
            </a:r>
          </a:p>
        </p:txBody>
      </p:sp>
      <p:sp>
        <p:nvSpPr>
          <p:cNvPr id="5" name="Title 4"/>
          <p:cNvSpPr>
            <a:spLocks noGrp="1"/>
          </p:cNvSpPr>
          <p:nvPr>
            <p:ph type="title"/>
          </p:nvPr>
        </p:nvSpPr>
        <p:spPr/>
        <p:txBody>
          <a:bodyPr/>
          <a:lstStyle/>
          <a:p>
            <a:pPr eaLnBrk="1" fontAlgn="auto" hangingPunct="1">
              <a:spcAft>
                <a:spcPts val="0"/>
              </a:spcAft>
              <a:defRPr/>
            </a:pPr>
            <a:r>
              <a:rPr lang="en-US" sz="3200" dirty="0" smtClean="0"/>
              <a:t>7.5: </a:t>
            </a:r>
            <a:r>
              <a:rPr lang="en-US" sz="3000" dirty="0" smtClean="0"/>
              <a:t>Managing Permissions in Windows</a:t>
            </a:r>
            <a:endParaRPr lang="en-US" sz="3000"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44</a:t>
            </a:fld>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639762"/>
          </a:xfrm>
        </p:spPr>
        <p:txBody>
          <a:bodyPr/>
          <a:lstStyle/>
          <a:p>
            <a:pPr eaLnBrk="1" fontAlgn="auto" hangingPunct="1">
              <a:spcAft>
                <a:spcPts val="0"/>
              </a:spcAft>
              <a:defRPr/>
            </a:pPr>
            <a:r>
              <a:rPr lang="en-US" sz="2800" dirty="0" smtClean="0"/>
              <a:t>7.5: Assigning Permissions in Windows</a:t>
            </a:r>
            <a:endParaRPr lang="en-US" sz="2800" dirty="0"/>
          </a:p>
        </p:txBody>
      </p:sp>
      <p:pic>
        <p:nvPicPr>
          <p:cNvPr id="61445" name="Picture 2"/>
          <p:cNvPicPr>
            <a:picLocks noChangeAspect="1" noChangeArrowheads="1"/>
          </p:cNvPicPr>
          <p:nvPr/>
        </p:nvPicPr>
        <p:blipFill>
          <a:blip r:embed="rId2">
            <a:extLst>
              <a:ext uri="{28A0092B-C50C-407E-A947-70E740481C1C}">
                <a14:useLocalDpi xmlns:a14="http://schemas.microsoft.com/office/drawing/2010/main" val="0"/>
              </a:ext>
            </a:extLst>
          </a:blip>
          <a:srcRect l="23529" t="9875" r="31374" b="12383"/>
          <a:stretch>
            <a:fillRect/>
          </a:stretch>
        </p:blipFill>
        <p:spPr bwMode="auto">
          <a:xfrm>
            <a:off x="381000" y="1219200"/>
            <a:ext cx="3124200" cy="421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446" name="Picture 1"/>
          <p:cNvPicPr>
            <a:picLocks noChangeAspect="1" noChangeArrowheads="1"/>
          </p:cNvPicPr>
          <p:nvPr/>
        </p:nvPicPr>
        <p:blipFill>
          <a:blip r:embed="rId3">
            <a:extLst>
              <a:ext uri="{28A0092B-C50C-407E-A947-70E740481C1C}">
                <a14:useLocalDpi xmlns:a14="http://schemas.microsoft.com/office/drawing/2010/main" val="0"/>
              </a:ext>
            </a:extLst>
          </a:blip>
          <a:srcRect l="7843" t="6659" r="15002" b="19414"/>
          <a:stretch>
            <a:fillRect/>
          </a:stretch>
        </p:blipFill>
        <p:spPr bwMode="auto">
          <a:xfrm>
            <a:off x="3959225" y="1219200"/>
            <a:ext cx="4956175" cy="387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Line Callout 1 8"/>
          <p:cNvSpPr/>
          <p:nvPr/>
        </p:nvSpPr>
        <p:spPr>
          <a:xfrm>
            <a:off x="3048000" y="1828800"/>
            <a:ext cx="1066800" cy="838200"/>
          </a:xfrm>
          <a:prstGeom prst="borderCallout1">
            <a:avLst>
              <a:gd name="adj1" fmla="val 48898"/>
              <a:gd name="adj2" fmla="val -3392"/>
              <a:gd name="adj3" fmla="val 75160"/>
              <a:gd name="adj4" fmla="val -55209"/>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Select a user or group</a:t>
            </a:r>
          </a:p>
        </p:txBody>
      </p:sp>
      <p:sp>
        <p:nvSpPr>
          <p:cNvPr id="10" name="Rounded Rectangle 9"/>
          <p:cNvSpPr/>
          <p:nvPr/>
        </p:nvSpPr>
        <p:spPr>
          <a:xfrm>
            <a:off x="4114800" y="3875088"/>
            <a:ext cx="2438400" cy="304800"/>
          </a:xfrm>
          <a:prstGeom prst="roundRect">
            <a:avLst/>
          </a:prstGeom>
          <a:no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1" name="Line Callout 1 10"/>
          <p:cNvSpPr/>
          <p:nvPr/>
        </p:nvSpPr>
        <p:spPr>
          <a:xfrm>
            <a:off x="3200400" y="5181600"/>
            <a:ext cx="1447800" cy="685800"/>
          </a:xfrm>
          <a:prstGeom prst="borderCallout1">
            <a:avLst>
              <a:gd name="adj1" fmla="val 48898"/>
              <a:gd name="adj2" fmla="val -3392"/>
              <a:gd name="adj3" fmla="val -72004"/>
              <a:gd name="adj4" fmla="val -16054"/>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Advanced permissions</a:t>
            </a:r>
          </a:p>
        </p:txBody>
      </p:sp>
      <p:sp>
        <p:nvSpPr>
          <p:cNvPr id="12" name="Line Callout 1 11"/>
          <p:cNvSpPr/>
          <p:nvPr/>
        </p:nvSpPr>
        <p:spPr>
          <a:xfrm>
            <a:off x="228600" y="4800600"/>
            <a:ext cx="1447800" cy="685800"/>
          </a:xfrm>
          <a:prstGeom prst="borderCallout1">
            <a:avLst>
              <a:gd name="adj1" fmla="val -5803"/>
              <a:gd name="adj2" fmla="val 50859"/>
              <a:gd name="adj3" fmla="val -83970"/>
              <a:gd name="adj4" fmla="val 60059"/>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Standard permissions</a:t>
            </a:r>
          </a:p>
        </p:txBody>
      </p:sp>
      <p:sp>
        <p:nvSpPr>
          <p:cNvPr id="13" name="Line Callout 1 12"/>
          <p:cNvSpPr/>
          <p:nvPr/>
        </p:nvSpPr>
        <p:spPr>
          <a:xfrm>
            <a:off x="7162800" y="3429000"/>
            <a:ext cx="1447800" cy="685800"/>
          </a:xfrm>
          <a:prstGeom prst="borderCallout1">
            <a:avLst>
              <a:gd name="adj1" fmla="val 48898"/>
              <a:gd name="adj2" fmla="val -3392"/>
              <a:gd name="adj3" fmla="val 66458"/>
              <a:gd name="adj4" fmla="val -37916"/>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Inheritable permissions</a:t>
            </a:r>
          </a:p>
        </p:txBody>
      </p:sp>
      <p:sp>
        <p:nvSpPr>
          <p:cNvPr id="14"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45</a:t>
            </a:fld>
            <a:endParaRPr lang="en-US"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Content Placeholder 1"/>
          <p:cNvSpPr>
            <a:spLocks noGrp="1"/>
          </p:cNvSpPr>
          <p:nvPr>
            <p:ph idx="1"/>
          </p:nvPr>
        </p:nvSpPr>
        <p:spPr/>
        <p:txBody>
          <a:bodyPr/>
          <a:lstStyle/>
          <a:p>
            <a:pPr eaLnBrk="1"/>
            <a:r>
              <a:rPr lang="en-US" b="1" dirty="0" smtClean="0"/>
              <a:t>Inheritance</a:t>
            </a:r>
          </a:p>
          <a:p>
            <a:pPr lvl="1" eaLnBrk="1">
              <a:spcBef>
                <a:spcPts val="1800"/>
              </a:spcBef>
            </a:pPr>
            <a:r>
              <a:rPr lang="en-US" dirty="0" smtClean="0"/>
              <a:t>If the </a:t>
            </a:r>
            <a:r>
              <a:rPr lang="en-US" i="1" dirty="0" smtClean="0"/>
              <a:t>Include inheritable permissions from this object’s parent </a:t>
            </a:r>
            <a:r>
              <a:rPr lang="en-US" dirty="0" smtClean="0"/>
              <a:t>is checked in the security tab, the directory receives the permissions of the parent directory.</a:t>
            </a:r>
          </a:p>
          <a:p>
            <a:pPr lvl="1" eaLnBrk="1">
              <a:spcBef>
                <a:spcPts val="1800"/>
              </a:spcBef>
            </a:pPr>
            <a:r>
              <a:rPr lang="en-US" dirty="0" smtClean="0"/>
              <a:t>This box is checked by default, so inheritance from the parent is the default.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46</a:t>
            </a:fld>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Content Placeholder 1"/>
          <p:cNvSpPr>
            <a:spLocks noGrp="1"/>
          </p:cNvSpPr>
          <p:nvPr>
            <p:ph idx="1"/>
          </p:nvPr>
        </p:nvSpPr>
        <p:spPr>
          <a:xfrm>
            <a:off x="457200" y="1371600"/>
            <a:ext cx="8229600" cy="4953000"/>
          </a:xfrm>
        </p:spPr>
        <p:txBody>
          <a:bodyPr/>
          <a:lstStyle/>
          <a:p>
            <a:pPr eaLnBrk="1"/>
            <a:r>
              <a:rPr lang="en-US" b="1" smtClean="0"/>
              <a:t>Inheritance</a:t>
            </a:r>
          </a:p>
          <a:p>
            <a:pPr lvl="1" eaLnBrk="1"/>
            <a:r>
              <a:rPr lang="en-US" smtClean="0"/>
              <a:t>Total permissions include</a:t>
            </a:r>
          </a:p>
          <a:p>
            <a:pPr lvl="2" eaLnBrk="1">
              <a:spcBef>
                <a:spcPts val="1200"/>
              </a:spcBef>
            </a:pPr>
            <a:r>
              <a:rPr lang="en-US" smtClean="0"/>
              <a:t>Inherited permissions (if any)</a:t>
            </a:r>
          </a:p>
          <a:p>
            <a:pPr lvl="2" eaLnBrk="1">
              <a:spcBef>
                <a:spcPts val="1200"/>
              </a:spcBef>
            </a:pPr>
            <a:r>
              <a:rPr lang="en-US" smtClean="0"/>
              <a:t>Plus the Allow permissions checked in the Security tab</a:t>
            </a:r>
          </a:p>
          <a:p>
            <a:pPr lvl="2" eaLnBrk="1">
              <a:spcBef>
                <a:spcPts val="1200"/>
              </a:spcBef>
            </a:pPr>
            <a:r>
              <a:rPr lang="en-US" smtClean="0"/>
              <a:t>Minus the Deny permissions checked in the Security tab</a:t>
            </a:r>
          </a:p>
          <a:p>
            <a:pPr lvl="2" eaLnBrk="1">
              <a:spcBef>
                <a:spcPts val="1200"/>
              </a:spcBef>
            </a:pPr>
            <a:r>
              <a:rPr lang="en-US" smtClean="0"/>
              <a:t>The result is the permissions level for a directory or file</a:t>
            </a:r>
          </a:p>
          <a:p>
            <a:pPr eaLnBrk="1" hangingPunct="1"/>
            <a:endParaRPr lang="en-US"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pic>
        <p:nvPicPr>
          <p:cNvPr id="63493"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4"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3495"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Connector 8"/>
          <p:cNvCxnSpPr/>
          <p:nvPr/>
        </p:nvCxnSpPr>
        <p:spPr>
          <a:xfrm rot="5400000">
            <a:off x="76200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rot="16200000" flipH="1">
            <a:off x="81534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3498" name="TextBox 10"/>
          <p:cNvSpPr txBox="1">
            <a:spLocks noChangeArrowheads="1"/>
          </p:cNvSpPr>
          <p:nvPr/>
        </p:nvSpPr>
        <p:spPr bwMode="auto">
          <a:xfrm>
            <a:off x="6959600" y="129540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a:latin typeface="Lucida Sans Unicode" pitchFamily="34" charset="0"/>
              </a:rPr>
              <a:t>XYZ</a:t>
            </a:r>
          </a:p>
        </p:txBody>
      </p:sp>
      <p:sp>
        <p:nvSpPr>
          <p:cNvPr id="63499" name="TextBox 11"/>
          <p:cNvSpPr txBox="1">
            <a:spLocks noChangeArrowheads="1"/>
          </p:cNvSpPr>
          <p:nvPr/>
        </p:nvSpPr>
        <p:spPr bwMode="auto">
          <a:xfrm>
            <a:off x="6502400" y="2114550"/>
            <a:ext cx="660400"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2000" dirty="0">
                <a:latin typeface="Lucida Sans Unicode" pitchFamily="34" charset="0"/>
              </a:rPr>
              <a:t>XYZ</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47</a:t>
            </a:fld>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Content Placeholder 1"/>
          <p:cNvSpPr>
            <a:spLocks noGrp="1"/>
          </p:cNvSpPr>
          <p:nvPr>
            <p:ph idx="1"/>
          </p:nvPr>
        </p:nvSpPr>
        <p:spPr>
          <a:xfrm>
            <a:off x="304800" y="1371600"/>
            <a:ext cx="8229600" cy="4635500"/>
          </a:xfrm>
        </p:spPr>
        <p:txBody>
          <a:bodyPr/>
          <a:lstStyle/>
          <a:p>
            <a:pPr eaLnBrk="1"/>
            <a:r>
              <a:rPr lang="en-US" b="1" dirty="0" smtClean="0"/>
              <a:t>Directory Organization</a:t>
            </a:r>
          </a:p>
          <a:p>
            <a:pPr lvl="1" eaLnBrk="1"/>
            <a:r>
              <a:rPr lang="en-US" dirty="0" smtClean="0"/>
              <a:t>Proper directory organization can make </a:t>
            </a:r>
            <a:br>
              <a:rPr lang="en-US" dirty="0" smtClean="0"/>
            </a:br>
            <a:r>
              <a:rPr lang="en-US" dirty="0" smtClean="0"/>
              <a:t>inheritance a great tool for avoiding labor</a:t>
            </a:r>
          </a:p>
          <a:p>
            <a:pPr lvl="1" eaLnBrk="1"/>
            <a:r>
              <a:rPr lang="en-US" dirty="0" smtClean="0"/>
              <a:t>Example: Suppose the </a:t>
            </a:r>
            <a:r>
              <a:rPr lang="en-US" i="1" dirty="0" smtClean="0"/>
              <a:t>all logged-in user group</a:t>
            </a:r>
            <a:r>
              <a:rPr lang="en-US" dirty="0" smtClean="0"/>
              <a:t> is given Read and Execute permissions in the </a:t>
            </a:r>
            <a:r>
              <a:rPr lang="en-US" i="1" dirty="0" smtClean="0"/>
              <a:t>public programs</a:t>
            </a:r>
            <a:r>
              <a:rPr lang="en-US" dirty="0" smtClean="0"/>
              <a:t> directory</a:t>
            </a:r>
          </a:p>
          <a:p>
            <a:pPr lvl="1" eaLnBrk="1"/>
            <a:r>
              <a:rPr lang="en-US" dirty="0" smtClean="0"/>
              <a:t>Then all programs in this directory and its subdirectories will have Read and Execute permissions for everyone who is logged in</a:t>
            </a:r>
          </a:p>
          <a:p>
            <a:pPr lvl="1" eaLnBrk="1"/>
            <a:r>
              <a:rPr lang="en-US" dirty="0" smtClean="0"/>
              <a:t>There is no need to assign permissions to subdirectories and their files</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7.5: The Inheritance of Permission</a:t>
            </a:r>
            <a:endParaRPr lang="en-US" dirty="0"/>
          </a:p>
        </p:txBody>
      </p:sp>
      <p:pic>
        <p:nvPicPr>
          <p:cNvPr id="64517"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1066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8"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010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519" name="Picture 2" descr="C:\Users\Panko\Pictures\Microsoft Clip Organizer\j04338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828800"/>
            <a:ext cx="838200" cy="838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0" name="Straight Connector 9"/>
          <p:cNvCxnSpPr/>
          <p:nvPr/>
        </p:nvCxnSpPr>
        <p:spPr>
          <a:xfrm rot="5400000">
            <a:off x="76200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6200000" flipH="1">
            <a:off x="8153400" y="1752600"/>
            <a:ext cx="228600" cy="228600"/>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48</a:t>
            </a:fld>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7.5: Assigning Permissions in Windows and UNIX</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8972128"/>
              </p:ext>
            </p:extLst>
          </p:nvPr>
        </p:nvGraphicFramePr>
        <p:xfrm>
          <a:off x="304800" y="1447800"/>
          <a:ext cx="8686800" cy="4490720"/>
        </p:xfrm>
        <a:graphic>
          <a:graphicData uri="http://schemas.openxmlformats.org/drawingml/2006/table">
            <a:tbl>
              <a:tblPr firstRow="1">
                <a:tableStyleId>{3C2FFA5D-87B4-456A-9821-1D502468CF0F}</a:tableStyleId>
              </a:tblPr>
              <a:tblGrid>
                <a:gridCol w="2895600"/>
                <a:gridCol w="2590800"/>
                <a:gridCol w="3200400"/>
              </a:tblGrid>
              <a:tr h="202316">
                <a:tc>
                  <a:txBody>
                    <a:bodyPr/>
                    <a:lstStyle/>
                    <a:p>
                      <a:pPr marL="0" marR="0" hangingPunct="0">
                        <a:spcBef>
                          <a:spcPts val="300"/>
                        </a:spcBef>
                        <a:spcAft>
                          <a:spcPts val="300"/>
                        </a:spcAft>
                      </a:pPr>
                      <a:r>
                        <a:rPr lang="en-US" sz="2400" dirty="0"/>
                        <a:t>Category</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Windows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a:t>UNIX</a:t>
                      </a:r>
                      <a:endParaRPr lang="en-US" sz="2400">
                        <a:latin typeface="Arial"/>
                        <a:ea typeface="Times New Roman"/>
                        <a:cs typeface="Times New Roman"/>
                      </a:endParaRPr>
                    </a:p>
                  </a:txBody>
                  <a:tcPr marL="83094" marR="83094" marT="0" marB="0"/>
                </a:tc>
              </a:tr>
              <a:tr h="935715">
                <a:tc>
                  <a:txBody>
                    <a:bodyPr/>
                    <a:lstStyle/>
                    <a:p>
                      <a:pPr marL="0" marR="0" hangingPunct="0">
                        <a:spcBef>
                          <a:spcPts val="300"/>
                        </a:spcBef>
                        <a:spcAft>
                          <a:spcPts val="300"/>
                        </a:spcAft>
                      </a:pPr>
                      <a:r>
                        <a:rPr lang="en-US" sz="2400" dirty="0"/>
                        <a:t>Number of permissions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6 standard, 13 specialized if needed</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Only 3: </a:t>
                      </a:r>
                      <a:r>
                        <a:rPr lang="en-US" sz="2400" dirty="0" smtClean="0"/>
                        <a:t>Read </a:t>
                      </a:r>
                      <a:r>
                        <a:rPr lang="en-US" sz="2400" dirty="0"/>
                        <a:t>(read only), </a:t>
                      </a:r>
                      <a:r>
                        <a:rPr lang="en-US" sz="2400" dirty="0" smtClean="0"/>
                        <a:t>Write </a:t>
                      </a:r>
                      <a:r>
                        <a:rPr lang="en-US" sz="2400" dirty="0"/>
                        <a:t>(make changes), and </a:t>
                      </a:r>
                      <a:r>
                        <a:rPr lang="en-US" sz="2400" dirty="0" smtClean="0"/>
                        <a:t>Execute </a:t>
                      </a:r>
                      <a:r>
                        <a:rPr lang="en-US" sz="2400" dirty="0"/>
                        <a:t>(for programs).</a:t>
                      </a:r>
                    </a:p>
                    <a:p>
                      <a:pPr marL="0" marR="0" hangingPunct="0">
                        <a:spcBef>
                          <a:spcPts val="300"/>
                        </a:spcBef>
                        <a:spcAft>
                          <a:spcPts val="300"/>
                        </a:spcAft>
                      </a:pPr>
                      <a:r>
                        <a:rPr lang="en-US" sz="2400" dirty="0"/>
                        <a:t>Referred to as </a:t>
                      </a:r>
                      <a:r>
                        <a:rPr lang="en-US" sz="2400" dirty="0" smtClean="0"/>
                        <a:t>“</a:t>
                      </a:r>
                      <a:r>
                        <a:rPr lang="en-US" sz="2400" dirty="0" err="1" smtClean="0"/>
                        <a:t>rwx</a:t>
                      </a:r>
                      <a:r>
                        <a:rPr lang="en-US" sz="2400" dirty="0" smtClean="0"/>
                        <a:t>”</a:t>
                      </a:r>
                      <a:endParaRPr lang="en-US" sz="2400" dirty="0">
                        <a:latin typeface="Arial"/>
                        <a:ea typeface="Times New Roman"/>
                        <a:cs typeface="Times New Roman"/>
                      </a:endParaRPr>
                    </a:p>
                  </a:txBody>
                  <a:tcPr marL="83094" marR="83094" marT="0" marB="0"/>
                </a:tc>
              </a:tr>
              <a:tr h="606949">
                <a:tc>
                  <a:txBody>
                    <a:bodyPr/>
                    <a:lstStyle/>
                    <a:p>
                      <a:pPr marL="0" marR="0" hangingPunct="0">
                        <a:spcBef>
                          <a:spcPts val="300"/>
                        </a:spcBef>
                        <a:spcAft>
                          <a:spcPts val="300"/>
                        </a:spcAft>
                      </a:pPr>
                      <a:r>
                        <a:rPr lang="en-US" sz="2400" dirty="0"/>
                        <a:t>For a file or directory, different permissions can be </a:t>
                      </a:r>
                      <a:r>
                        <a:rPr lang="en-US" sz="2400" dirty="0" smtClean="0"/>
                        <a:t>assigned</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Any number of individual accounts and groups</a:t>
                      </a:r>
                      <a:endParaRPr lang="en-US" sz="2400" dirty="0">
                        <a:latin typeface="Arial"/>
                        <a:ea typeface="Times New Roman"/>
                        <a:cs typeface="Times New Roman"/>
                      </a:endParaRPr>
                    </a:p>
                  </a:txBody>
                  <a:tcPr marL="83094" marR="83094" marT="0" marB="0"/>
                </a:tc>
                <a:tc>
                  <a:txBody>
                    <a:bodyPr/>
                    <a:lstStyle/>
                    <a:p>
                      <a:pPr marL="0" marR="0" hangingPunct="0">
                        <a:spcBef>
                          <a:spcPts val="300"/>
                        </a:spcBef>
                        <a:spcAft>
                          <a:spcPts val="300"/>
                        </a:spcAft>
                      </a:pPr>
                      <a:r>
                        <a:rPr lang="en-US" sz="2400" dirty="0"/>
                        <a:t>The account </a:t>
                      </a:r>
                      <a:r>
                        <a:rPr lang="en-US" sz="2400" dirty="0" smtClean="0"/>
                        <a:t>owner</a:t>
                      </a:r>
                      <a:r>
                        <a:rPr lang="en-US" sz="2400" baseline="0" dirty="0" smtClean="0"/>
                        <a:t> </a:t>
                      </a:r>
                      <a:r>
                        <a:rPr lang="en-US" sz="2400" dirty="0" smtClean="0"/>
                        <a:t>A </a:t>
                      </a:r>
                      <a:r>
                        <a:rPr lang="en-US" sz="2400" dirty="0"/>
                        <a:t>single </a:t>
                      </a:r>
                      <a:r>
                        <a:rPr lang="en-US" sz="2400" dirty="0" smtClean="0"/>
                        <a:t>group </a:t>
                      </a:r>
                      <a:r>
                        <a:rPr lang="en-US" sz="2400" dirty="0"/>
                        <a:t/>
                      </a:r>
                      <a:br>
                        <a:rPr lang="en-US" sz="2400" dirty="0"/>
                      </a:br>
                      <a:r>
                        <a:rPr lang="en-US" sz="2400" dirty="0"/>
                        <a:t>All other accounts</a:t>
                      </a:r>
                      <a:endParaRPr lang="en-US" sz="2400" dirty="0">
                        <a:latin typeface="Arial"/>
                        <a:ea typeface="Times New Roman"/>
                        <a:cs typeface="Times New Roman"/>
                      </a:endParaRPr>
                    </a:p>
                  </a:txBody>
                  <a:tcPr marL="83094" marR="83094" marT="0" marB="0"/>
                </a:tc>
              </a:tr>
            </a:tbl>
          </a:graphicData>
        </a:graphic>
      </p:graphicFrame>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49</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a:t>
            </a:fld>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7.6  Creating Strong Passwords</a:t>
            </a:r>
          </a:p>
        </p:txBody>
      </p:sp>
      <p:sp>
        <p:nvSpPr>
          <p:cNvPr id="11" name="Subtitle 2"/>
          <p:cNvSpPr txBox="1">
            <a:spLocks/>
          </p:cNvSpPr>
          <p:nvPr/>
        </p:nvSpPr>
        <p:spPr>
          <a:xfrm>
            <a:off x="447675" y="4572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50</a:t>
            </a:fld>
            <a:endParaRPr lang="en-US"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Content Placeholder 1"/>
          <p:cNvSpPr>
            <a:spLocks noGrp="1"/>
          </p:cNvSpPr>
          <p:nvPr>
            <p:ph idx="1"/>
          </p:nvPr>
        </p:nvSpPr>
        <p:spPr/>
        <p:txBody>
          <a:bodyPr/>
          <a:lstStyle/>
          <a:p>
            <a:pPr eaLnBrk="1"/>
            <a:r>
              <a:rPr lang="en-US" b="1" smtClean="0"/>
              <a:t>Password Strength Policies (from Chapter 5)</a:t>
            </a:r>
          </a:p>
          <a:p>
            <a:pPr lvl="1" eaLnBrk="1"/>
            <a:r>
              <a:rPr lang="en-US" sz="2400" smtClean="0"/>
              <a:t>Password policies must be long and complex</a:t>
            </a:r>
          </a:p>
          <a:p>
            <a:pPr lvl="2" eaLnBrk="1"/>
            <a:r>
              <a:rPr lang="en-US" sz="2000" smtClean="0"/>
              <a:t>At least 8 characters long</a:t>
            </a:r>
          </a:p>
          <a:p>
            <a:pPr lvl="2" eaLnBrk="1"/>
            <a:r>
              <a:rPr lang="en-US" sz="2000" smtClean="0"/>
              <a:t>Change of case, not at beginning</a:t>
            </a:r>
          </a:p>
          <a:p>
            <a:pPr lvl="2" eaLnBrk="1"/>
            <a:r>
              <a:rPr lang="en-US" sz="2000" smtClean="0"/>
              <a:t>Digit (0 through 9), not at end</a:t>
            </a:r>
          </a:p>
          <a:p>
            <a:pPr lvl="2" eaLnBrk="1"/>
            <a:r>
              <a:rPr lang="en-US" sz="2000" smtClean="0"/>
              <a:t>Other keyboard character, not at end</a:t>
            </a:r>
          </a:p>
          <a:p>
            <a:pPr lvl="2" eaLnBrk="1"/>
            <a:r>
              <a:rPr lang="en-US" sz="2000" smtClean="0"/>
              <a:t>Example: tri6#Vial</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Password Policies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51</a:t>
            </a:fld>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13"/>
          <p:cNvSpPr>
            <a:spLocks noGrp="1"/>
          </p:cNvSpPr>
          <p:nvPr>
            <p:ph idx="1"/>
          </p:nvPr>
        </p:nvSpPr>
        <p:spPr>
          <a:xfrm>
            <a:off x="457200" y="1481138"/>
            <a:ext cx="8458200" cy="3700462"/>
          </a:xfrm>
        </p:spPr>
        <p:txBody>
          <a:bodyPr/>
          <a:lstStyle/>
          <a:p>
            <a:r>
              <a:rPr lang="en-US" smtClean="0"/>
              <a:t>Password is hashed and then stored</a:t>
            </a:r>
          </a:p>
          <a:p>
            <a:pPr lvl="1"/>
            <a:r>
              <a:rPr lang="en-US" smtClean="0"/>
              <a:t>Plaintext: 123456</a:t>
            </a:r>
          </a:p>
          <a:p>
            <a:pPr lvl="1"/>
            <a:r>
              <a:rPr lang="en-US" smtClean="0"/>
              <a:t>MD5 Hash: E10ADC3949BA59ABBE56E057F20F883E</a:t>
            </a:r>
          </a:p>
          <a:p>
            <a:r>
              <a:rPr lang="en-US" smtClean="0"/>
              <a:t>Windows password hashes are stored in the security accounts manager (SAM)</a:t>
            </a:r>
          </a:p>
          <a:p>
            <a:r>
              <a:rPr lang="en-US" smtClean="0"/>
              <a:t>Shadow files separate password hashes from other user information and restrict access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Creating Password Hash</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52</a:t>
            </a:fld>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Password Hashes for “123456”</a:t>
            </a:r>
            <a:endParaRPr lang="en-US" dirty="0"/>
          </a:p>
        </p:txBody>
      </p:sp>
      <p:pic>
        <p:nvPicPr>
          <p:cNvPr id="69637" name="Picture 2"/>
          <p:cNvPicPr>
            <a:picLocks noChangeAspect="1" noChangeArrowheads="1"/>
          </p:cNvPicPr>
          <p:nvPr/>
        </p:nvPicPr>
        <p:blipFill>
          <a:blip r:embed="rId2">
            <a:extLst>
              <a:ext uri="{28A0092B-C50C-407E-A947-70E740481C1C}">
                <a14:useLocalDpi xmlns:a14="http://schemas.microsoft.com/office/drawing/2010/main" val="0"/>
              </a:ext>
            </a:extLst>
          </a:blip>
          <a:srcRect l="12477" t="19398" r="15057" b="7741"/>
          <a:stretch>
            <a:fillRect/>
          </a:stretch>
        </p:blipFill>
        <p:spPr bwMode="auto">
          <a:xfrm>
            <a:off x="228600" y="1781175"/>
            <a:ext cx="8763000" cy="2901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53</a:t>
            </a:fld>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0658" name="Content Placeholder 5"/>
          <p:cNvSpPr>
            <a:spLocks noGrp="1"/>
          </p:cNvSpPr>
          <p:nvPr>
            <p:ph idx="1"/>
          </p:nvPr>
        </p:nvSpPr>
        <p:spPr/>
        <p:txBody>
          <a:bodyPr/>
          <a:lstStyle/>
          <a:p>
            <a:r>
              <a:rPr lang="en-US" dirty="0" smtClean="0"/>
              <a:t>Try all possible passwords</a:t>
            </a:r>
          </a:p>
          <a:p>
            <a:pPr lvl="2"/>
            <a:r>
              <a:rPr lang="en-US" dirty="0" smtClean="0"/>
              <a:t>Try all 1-character passwords (e.g., a, b, c)</a:t>
            </a:r>
          </a:p>
          <a:p>
            <a:pPr lvl="2"/>
            <a:r>
              <a:rPr lang="en-US" dirty="0" smtClean="0"/>
              <a:t>Try all 2-character passwords (e.g., </a:t>
            </a:r>
            <a:r>
              <a:rPr lang="en-US" dirty="0" err="1" smtClean="0"/>
              <a:t>aa</a:t>
            </a:r>
            <a:r>
              <a:rPr lang="en-US" dirty="0" smtClean="0"/>
              <a:t>, </a:t>
            </a:r>
            <a:r>
              <a:rPr lang="en-US" dirty="0" err="1" smtClean="0"/>
              <a:t>ab</a:t>
            </a:r>
            <a:r>
              <a:rPr lang="en-US" dirty="0" smtClean="0"/>
              <a:t>, bb)</a:t>
            </a:r>
          </a:p>
          <a:p>
            <a:pPr lvl="2"/>
            <a:r>
              <a:rPr lang="en-US" dirty="0" smtClean="0"/>
              <a:t>Etc.</a:t>
            </a:r>
          </a:p>
          <a:p>
            <a:r>
              <a:rPr lang="en-US" dirty="0" smtClean="0"/>
              <a:t>Broader </a:t>
            </a:r>
            <a:r>
              <a:rPr lang="en-US" i="1" dirty="0" smtClean="0"/>
              <a:t>character set </a:t>
            </a:r>
            <a:r>
              <a:rPr lang="en-US" dirty="0" smtClean="0"/>
              <a:t>increases the number of possible combinations</a:t>
            </a:r>
          </a:p>
          <a:p>
            <a:r>
              <a:rPr lang="en-US" i="1" dirty="0" smtClean="0"/>
              <a:t>Password length </a:t>
            </a:r>
            <a:r>
              <a:rPr lang="en-US" dirty="0" smtClean="0"/>
              <a:t>increases the number of possible combinations</a:t>
            </a:r>
          </a:p>
          <a:p>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7.6: Brute-Force Guessing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457200"/>
            <a:ext cx="8229600" cy="838200"/>
          </a:xfrm>
        </p:spPr>
        <p:txBody>
          <a:bodyPr>
            <a:noAutofit/>
          </a:bodyPr>
          <a:lstStyle/>
          <a:p>
            <a:pPr eaLnBrk="1" fontAlgn="auto" hangingPunct="1">
              <a:spcAft>
                <a:spcPts val="0"/>
              </a:spcAft>
              <a:defRPr/>
            </a:pPr>
            <a:r>
              <a:rPr lang="en-US" sz="2800" dirty="0" smtClean="0"/>
              <a:t>7.6: Password Complexity and Length are Both Crucial</a:t>
            </a:r>
            <a:endParaRPr lang="en-US" sz="2800" dirty="0"/>
          </a:p>
        </p:txBody>
      </p:sp>
      <p:graphicFrame>
        <p:nvGraphicFramePr>
          <p:cNvPr id="7" name="Table 6"/>
          <p:cNvGraphicFramePr>
            <a:graphicFrameLocks noGrp="1"/>
          </p:cNvGraphicFramePr>
          <p:nvPr/>
        </p:nvGraphicFramePr>
        <p:xfrm>
          <a:off x="152400" y="1600200"/>
          <a:ext cx="8839200" cy="3441700"/>
        </p:xfrm>
        <a:graphic>
          <a:graphicData uri="http://schemas.openxmlformats.org/drawingml/2006/table">
            <a:tbl>
              <a:tblPr/>
              <a:tblGrid>
                <a:gridCol w="1766888"/>
                <a:gridCol w="1662112"/>
                <a:gridCol w="1873250"/>
                <a:gridCol w="1860550"/>
                <a:gridCol w="1676400"/>
              </a:tblGrid>
              <a:tr h="1555750">
                <a:tc>
                  <a:txBody>
                    <a:bodyPr/>
                    <a:lstStyle/>
                    <a:p>
                      <a:pPr marL="0" marR="0" lvl="0" indent="0" algn="ct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Password Length in Characters</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w="19050" cap="flat" cmpd="sng" algn="ctr">
                      <a:solidFill>
                        <a:srgbClr val="000000"/>
                      </a:solidFill>
                      <a:prstDash val="solid"/>
                      <a:round/>
                      <a:headEnd type="none" w="med" len="med"/>
                      <a:tailEnd type="none" w="med" len="med"/>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Low Complexity:</a:t>
                      </a:r>
                      <a:br>
                        <a:rPr kumimoji="0" lang="en-US" sz="1800" b="0" i="0" u="none" strike="noStrike" cap="none" normalizeH="0" baseline="0" smtClean="0">
                          <a:ln>
                            <a:noFill/>
                          </a:ln>
                          <a:solidFill>
                            <a:srgbClr val="FFFFFF"/>
                          </a:solidFill>
                          <a:effectLst/>
                          <a:latin typeface="Arial" charset="0"/>
                          <a:cs typeface="Times New Roman" pitchFamily="18" charset="0"/>
                        </a:rPr>
                      </a:br>
                      <a:r>
                        <a:rPr kumimoji="0" lang="en-US" sz="1800" b="0" i="0" u="none" strike="noStrike" cap="none" normalizeH="0" baseline="0" smtClean="0">
                          <a:ln>
                            <a:noFill/>
                          </a:ln>
                          <a:solidFill>
                            <a:srgbClr val="FFFFFF"/>
                          </a:solidFill>
                          <a:effectLst/>
                          <a:latin typeface="Arial" charset="0"/>
                          <a:cs typeface="Times New Roman" pitchFamily="18" charset="0"/>
                        </a:rPr>
                        <a:t>Alphabetic, No Case (N=26)</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Alphabetic, Case-Sensitive (N=52)</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Alphanumeric: Letters and Digits (N=62)</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c>
                  <a:txBody>
                    <a:bodyPr/>
                    <a:lstStyle/>
                    <a:p>
                      <a:pPr marL="0" marR="0" lvl="0" indent="0" algn="r" defTabSz="914400" rtl="0" eaLnBrk="1" fontAlgn="base" latinLnBrk="0" hangingPunct="0">
                        <a:lnSpc>
                          <a:spcPct val="100000"/>
                        </a:lnSpc>
                        <a:spcBef>
                          <a:spcPts val="900"/>
                        </a:spcBef>
                        <a:spcAft>
                          <a:spcPts val="300"/>
                        </a:spcAft>
                        <a:buClrTx/>
                        <a:buSzTx/>
                        <a:buFontTx/>
                        <a:buNone/>
                        <a:tabLst/>
                      </a:pPr>
                      <a:r>
                        <a:rPr kumimoji="0" lang="en-US" sz="1800" b="0" i="0" u="none" strike="noStrike" cap="none" normalizeH="0" baseline="0" smtClean="0">
                          <a:ln>
                            <a:noFill/>
                          </a:ln>
                          <a:solidFill>
                            <a:srgbClr val="FFFFFF"/>
                          </a:solidFill>
                          <a:effectLst/>
                          <a:latin typeface="Arial" charset="0"/>
                          <a:cs typeface="Times New Roman" pitchFamily="18" charset="0"/>
                        </a:rPr>
                        <a:t>High Complexity:</a:t>
                      </a:r>
                      <a:br>
                        <a:rPr kumimoji="0" lang="en-US" sz="1800" b="0" i="0" u="none" strike="noStrike" cap="none" normalizeH="0" baseline="0" smtClean="0">
                          <a:ln>
                            <a:noFill/>
                          </a:ln>
                          <a:solidFill>
                            <a:srgbClr val="FFFFFF"/>
                          </a:solidFill>
                          <a:effectLst/>
                          <a:latin typeface="Arial" charset="0"/>
                          <a:cs typeface="Times New Roman" pitchFamily="18" charset="0"/>
                        </a:rPr>
                      </a:br>
                      <a:r>
                        <a:rPr kumimoji="0" lang="en-US" sz="1800" b="0" i="0" u="none" strike="noStrike" cap="none" normalizeH="0" baseline="0" smtClean="0">
                          <a:ln>
                            <a:noFill/>
                          </a:ln>
                          <a:solidFill>
                            <a:srgbClr val="FFFFFF"/>
                          </a:solidFill>
                          <a:effectLst/>
                          <a:latin typeface="Arial" charset="0"/>
                          <a:cs typeface="Times New Roman" pitchFamily="18" charset="0"/>
                        </a:rPr>
                        <a:t>All Keyboard Characters (N=80)</a:t>
                      </a:r>
                      <a:endParaRPr kumimoji="0" lang="en-US" sz="1800" b="1" i="0" u="none" strike="noStrike" cap="none" normalizeH="0" baseline="0" smtClean="0">
                        <a:ln>
                          <a:noFill/>
                        </a:ln>
                        <a:solidFill>
                          <a:srgbClr val="0000FF"/>
                        </a:solidFill>
                        <a:effectLst/>
                        <a:latin typeface="Arial" charset="0"/>
                        <a:cs typeface="Times New Roman" pitchFamily="18" charset="0"/>
                      </a:endParaRPr>
                    </a:p>
                  </a:txBody>
                  <a:tcPr marL="112328" marR="112328" marT="0" marB="0" horzOverflow="overflow">
                    <a:lnL>
                      <a:noFill/>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a:noFill/>
                    </a:lnB>
                    <a:lnTlToBr>
                      <a:noFill/>
                    </a:lnTlToBr>
                    <a:lnBlToTr>
                      <a:noFill/>
                    </a:lnBlToTr>
                    <a:solidFill>
                      <a:srgbClr val="808080"/>
                    </a:solid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52</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62</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2,704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3,844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6,400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456,976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7,311,616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14,776,336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40,960,000</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3020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6</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308,915,776</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19,770,609,664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56,800,235,584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2.62144E+11</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2.08827E+11</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5.34597E+13</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2.1834E+14</a:t>
                      </a:r>
                    </a:p>
                  </a:txBody>
                  <a:tcPr marL="112328" marR="112328" marT="0" marB="0" horzOverflow="overflow">
                    <a:lnL>
                      <a:noFill/>
                    </a:lnL>
                    <a:lnR>
                      <a:noFill/>
                    </a:lnR>
                    <a:lnT>
                      <a:noFill/>
                    </a:lnT>
                    <a:lnB>
                      <a:noFill/>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1.67772E+15</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a:noFill/>
                    </a:lnB>
                    <a:lnTlToBr>
                      <a:noFill/>
                    </a:lnTlToBr>
                    <a:lnBlToTr>
                      <a:noFill/>
                    </a:lnBlToTr>
                    <a:noFill/>
                  </a:tcPr>
                </a:tc>
              </a:tr>
              <a:tr h="311150">
                <a:tc>
                  <a:txBody>
                    <a:body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10</a:t>
                      </a:r>
                    </a:p>
                  </a:txBody>
                  <a:tcPr marL="112328" marR="112328" marT="0" marB="0" horzOverflow="overflow">
                    <a:lnL w="19050" cap="flat" cmpd="sng" algn="ctr">
                      <a:solidFill>
                        <a:srgbClr val="000000"/>
                      </a:solidFill>
                      <a:prstDash val="solid"/>
                      <a:round/>
                      <a:headEnd type="none" w="med" len="med"/>
                      <a:tailEnd type="none" w="med" len="med"/>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1.41167E+14</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1.44555E+17</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8.39299E+17</a:t>
                      </a:r>
                    </a:p>
                  </a:txBody>
                  <a:tcPr marL="112328" marR="112328"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0">
                        <a:lnSpc>
                          <a:spcPct val="100000"/>
                        </a:lnSpc>
                        <a:spcBef>
                          <a:spcPts val="300"/>
                        </a:spcBef>
                        <a:spcAft>
                          <a:spcPts val="300"/>
                        </a:spcAft>
                        <a:buClrTx/>
                        <a:buSzTx/>
                        <a:buFontTx/>
                        <a:buNone/>
                        <a:tabLst/>
                      </a:pPr>
                      <a:r>
                        <a:rPr kumimoji="0" lang="en-US" sz="1800" b="0" i="0" u="none" strike="noStrike" cap="none" normalizeH="0" baseline="0" smtClean="0">
                          <a:ln>
                            <a:noFill/>
                          </a:ln>
                          <a:solidFill>
                            <a:schemeClr val="tx1"/>
                          </a:solidFill>
                          <a:effectLst/>
                          <a:latin typeface="Arial" charset="0"/>
                          <a:cs typeface="Times New Roman" pitchFamily="18" charset="0"/>
                        </a:rPr>
                        <a:t>1.07374E+19</a:t>
                      </a:r>
                    </a:p>
                  </a:txBody>
                  <a:tcPr marL="112328" marR="112328" marT="0" marB="0" horzOverflow="overflow">
                    <a:lnL>
                      <a:noFill/>
                    </a:lnL>
                    <a:lnR w="19050" cap="flat" cmpd="sng" algn="ctr">
                      <a:solidFill>
                        <a:srgbClr val="000000"/>
                      </a:solidFill>
                      <a:prstDash val="solid"/>
                      <a:round/>
                      <a:headEnd type="none" w="med" len="med"/>
                      <a:tailEnd type="none" w="med" len="med"/>
                    </a:lnR>
                    <a:lnT>
                      <a:noFill/>
                    </a:lnT>
                    <a:lnB w="1905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71724" name="Rectangle 7"/>
          <p:cNvSpPr>
            <a:spLocks noChangeArrowheads="1"/>
          </p:cNvSpPr>
          <p:nvPr/>
        </p:nvSpPr>
        <p:spPr bwMode="auto">
          <a:xfrm>
            <a:off x="228600" y="5257800"/>
            <a:ext cx="83820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hangingPunct="0"/>
            <a:r>
              <a:rPr lang="en-US">
                <a:latin typeface="Lucida Sans Unicode" pitchFamily="34" charset="0"/>
              </a:rPr>
              <a:t>Note: On average, an attacker will have to try half of all combinations.</a:t>
            </a:r>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Sample Dictionary File</a:t>
            </a:r>
            <a:endParaRPr lang="en-US" dirty="0"/>
          </a:p>
        </p:txBody>
      </p:sp>
      <p:pic>
        <p:nvPicPr>
          <p:cNvPr id="7270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594" y="1447800"/>
            <a:ext cx="3147406" cy="482532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3730" name="Content Placeholder 1"/>
          <p:cNvSpPr>
            <a:spLocks noGrp="1"/>
          </p:cNvSpPr>
          <p:nvPr>
            <p:ph idx="1"/>
          </p:nvPr>
        </p:nvSpPr>
        <p:spPr/>
        <p:txBody>
          <a:bodyPr/>
          <a:lstStyle/>
          <a:p>
            <a:pPr eaLnBrk="1"/>
            <a:r>
              <a:rPr lang="en-US" dirty="0" smtClean="0"/>
              <a:t>Dictionary attacks</a:t>
            </a:r>
          </a:p>
          <a:p>
            <a:pPr lvl="1" eaLnBrk="1"/>
            <a:r>
              <a:rPr lang="en-US" dirty="0"/>
              <a:t>M</a:t>
            </a:r>
            <a:r>
              <a:rPr lang="en-US" dirty="0" smtClean="0"/>
              <a:t>any people do not choose random passwords</a:t>
            </a:r>
          </a:p>
          <a:p>
            <a:pPr lvl="1" eaLnBrk="1"/>
            <a:r>
              <a:rPr lang="en-US" dirty="0" smtClean="0"/>
              <a:t>Dictionary attacks on common word passwords are almost instantaneous</a:t>
            </a:r>
          </a:p>
          <a:p>
            <a:pPr lvl="2" eaLnBrk="1"/>
            <a:r>
              <a:rPr lang="en-US" dirty="0" smtClean="0"/>
              <a:t>Names of people, places, pets</a:t>
            </a:r>
          </a:p>
          <a:p>
            <a:pPr lvl="2" eaLnBrk="1"/>
            <a:r>
              <a:rPr lang="en-US" dirty="0" smtClean="0"/>
              <a:t>Names of sports teams, music, slang, dates, phone numbers, profanity,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Dictionary Attacks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754" name="Content Placeholder 5"/>
          <p:cNvSpPr>
            <a:spLocks noGrp="1"/>
          </p:cNvSpPr>
          <p:nvPr>
            <p:ph idx="1"/>
          </p:nvPr>
        </p:nvSpPr>
        <p:spPr>
          <a:xfrm>
            <a:off x="457200" y="1295400"/>
            <a:ext cx="8382000" cy="4876800"/>
          </a:xfrm>
        </p:spPr>
        <p:txBody>
          <a:bodyPr/>
          <a:lstStyle/>
          <a:p>
            <a:pPr>
              <a:spcBef>
                <a:spcPts val="600"/>
              </a:spcBef>
              <a:buFont typeface="Wingdings 3" pitchFamily="18" charset="2"/>
              <a:buNone/>
            </a:pPr>
            <a:r>
              <a:rPr lang="en-US" sz="2000" b="1" dirty="0" smtClean="0"/>
              <a:t>Mangling Rules:</a:t>
            </a:r>
          </a:p>
          <a:p>
            <a:pPr>
              <a:spcBef>
                <a:spcPts val="600"/>
              </a:spcBef>
              <a:buFont typeface="Wingdings 3" pitchFamily="18" charset="2"/>
              <a:buNone/>
            </a:pPr>
            <a:r>
              <a:rPr lang="en-US" sz="2000" dirty="0" smtClean="0"/>
              <a:t>• Adding numbers (1password, password1, 1492password, etc.)</a:t>
            </a:r>
          </a:p>
          <a:p>
            <a:pPr>
              <a:spcBef>
                <a:spcPts val="600"/>
              </a:spcBef>
              <a:buFont typeface="Wingdings 3" pitchFamily="18" charset="2"/>
              <a:buNone/>
            </a:pPr>
            <a:r>
              <a:rPr lang="en-US" sz="2000" dirty="0" smtClean="0"/>
              <a:t>• Reverse spelling (</a:t>
            </a:r>
            <a:r>
              <a:rPr lang="en-US" sz="2000" dirty="0" err="1" smtClean="0"/>
              <a:t>drowssap</a:t>
            </a:r>
            <a:r>
              <a:rPr lang="en-US" sz="2000" dirty="0" smtClean="0"/>
              <a:t>)</a:t>
            </a:r>
          </a:p>
          <a:p>
            <a:pPr>
              <a:spcBef>
                <a:spcPts val="600"/>
              </a:spcBef>
              <a:buFont typeface="Wingdings 3" pitchFamily="18" charset="2"/>
              <a:buNone/>
            </a:pPr>
            <a:r>
              <a:rPr lang="en-US" sz="2000" dirty="0" smtClean="0"/>
              <a:t>• Entering the password twice (</a:t>
            </a:r>
            <a:r>
              <a:rPr lang="en-US" sz="2000" dirty="0" err="1" smtClean="0"/>
              <a:t>passwordpassword</a:t>
            </a:r>
            <a:r>
              <a:rPr lang="en-US" sz="2000" dirty="0" smtClean="0"/>
              <a:t>)</a:t>
            </a:r>
          </a:p>
          <a:p>
            <a:pPr>
              <a:spcBef>
                <a:spcPts val="600"/>
              </a:spcBef>
              <a:buFont typeface="Wingdings 3" pitchFamily="18" charset="2"/>
              <a:buNone/>
            </a:pPr>
            <a:r>
              <a:rPr lang="en-US" sz="2000" dirty="0" smtClean="0"/>
              <a:t>• Trying the password with changes in case (</a:t>
            </a:r>
            <a:r>
              <a:rPr lang="en-US" sz="2000" dirty="0" err="1" smtClean="0"/>
              <a:t>PaSsWoRd</a:t>
            </a:r>
            <a:r>
              <a:rPr lang="en-US" sz="2000" dirty="0" smtClean="0"/>
              <a:t>)</a:t>
            </a:r>
          </a:p>
          <a:p>
            <a:pPr>
              <a:spcBef>
                <a:spcPts val="600"/>
              </a:spcBef>
              <a:buFont typeface="Wingdings 3" pitchFamily="18" charset="2"/>
              <a:buNone/>
            </a:pPr>
            <a:r>
              <a:rPr lang="en-US" sz="2000" dirty="0" smtClean="0"/>
              <a:t>• Using </a:t>
            </a:r>
            <a:r>
              <a:rPr lang="en-US" sz="2000" dirty="0" err="1" smtClean="0"/>
              <a:t>leet</a:t>
            </a:r>
            <a:r>
              <a:rPr lang="en-US" sz="2000" dirty="0" smtClean="0"/>
              <a:t> “l337” spellings (pa55word)</a:t>
            </a:r>
          </a:p>
          <a:p>
            <a:pPr>
              <a:spcBef>
                <a:spcPts val="600"/>
              </a:spcBef>
              <a:buFont typeface="Wingdings 3" pitchFamily="18" charset="2"/>
              <a:buNone/>
            </a:pPr>
            <a:r>
              <a:rPr lang="en-US" sz="2000" dirty="0" smtClean="0"/>
              <a:t>• Deleting characters (</a:t>
            </a:r>
            <a:r>
              <a:rPr lang="en-US" sz="2000" dirty="0" err="1" smtClean="0"/>
              <a:t>pswrd</a:t>
            </a:r>
            <a:r>
              <a:rPr lang="en-US" sz="2000" dirty="0" smtClean="0"/>
              <a:t>)</a:t>
            </a:r>
          </a:p>
          <a:p>
            <a:pPr>
              <a:spcBef>
                <a:spcPts val="600"/>
              </a:spcBef>
              <a:buFont typeface="Wingdings 3" pitchFamily="18" charset="2"/>
              <a:buNone/>
            </a:pPr>
            <a:r>
              <a:rPr lang="en-US" sz="2000" dirty="0" smtClean="0"/>
              <a:t>• Trying key patterns (</a:t>
            </a:r>
            <a:r>
              <a:rPr lang="en-US" sz="2000" dirty="0" err="1" smtClean="0"/>
              <a:t>asdfghjkl</a:t>
            </a:r>
            <a:r>
              <a:rPr lang="en-US" sz="2000" dirty="0" smtClean="0"/>
              <a:t>;, </a:t>
            </a:r>
            <a:r>
              <a:rPr lang="en-US" sz="2000" dirty="0" err="1" smtClean="0"/>
              <a:t>qwertyuiop</a:t>
            </a:r>
            <a:r>
              <a:rPr lang="en-US" sz="2000" dirty="0" smtClean="0"/>
              <a:t>, etc.)</a:t>
            </a:r>
          </a:p>
          <a:p>
            <a:pPr>
              <a:spcBef>
                <a:spcPts val="600"/>
              </a:spcBef>
              <a:buFont typeface="Wingdings 3" pitchFamily="18" charset="2"/>
              <a:buNone/>
            </a:pPr>
            <a:r>
              <a:rPr lang="en-US" sz="2000" dirty="0" smtClean="0"/>
              <a:t>• Adding all prefixes and suffixes (</a:t>
            </a:r>
            <a:r>
              <a:rPr lang="en-US" sz="2000" dirty="0" err="1" smtClean="0"/>
              <a:t>passworded</a:t>
            </a:r>
            <a:r>
              <a:rPr lang="en-US" sz="2000" dirty="0" smtClean="0"/>
              <a:t>, </a:t>
            </a:r>
            <a:r>
              <a:rPr lang="en-US" sz="2000" dirty="0" err="1" smtClean="0"/>
              <a:t>postpassword</a:t>
            </a:r>
            <a:r>
              <a:rPr lang="en-US" sz="2000" dirty="0" smtClean="0"/>
              <a:t>)</a:t>
            </a:r>
          </a:p>
          <a:p>
            <a:pPr>
              <a:spcBef>
                <a:spcPts val="600"/>
              </a:spcBef>
              <a:buFont typeface="Wingdings 3" pitchFamily="18" charset="2"/>
              <a:buNone/>
            </a:pPr>
            <a:r>
              <a:rPr lang="en-US" sz="2000" dirty="0" smtClean="0"/>
              <a:t>• Trying derivations of username, e-mail, or other account information contained in the password file</a:t>
            </a:r>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7.6: Hybrid Dictionary Attacks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5778" name="Content Placeholder 5"/>
          <p:cNvSpPr>
            <a:spLocks noGrp="1"/>
          </p:cNvSpPr>
          <p:nvPr>
            <p:ph idx="1"/>
          </p:nvPr>
        </p:nvSpPr>
        <p:spPr/>
        <p:txBody>
          <a:bodyPr/>
          <a:lstStyle/>
          <a:p>
            <a:r>
              <a:rPr lang="en-US" smtClean="0"/>
              <a:t>List of pre-computed password hashes</a:t>
            </a:r>
          </a:p>
          <a:p>
            <a:r>
              <a:rPr lang="en-US" smtClean="0"/>
              <a:t>Results in a time-memory tradeoff</a:t>
            </a:r>
          </a:p>
          <a:p>
            <a:r>
              <a:rPr lang="en-US" smtClean="0"/>
              <a:t>More memory used to store rainbow tables</a:t>
            </a:r>
          </a:p>
          <a:p>
            <a:r>
              <a:rPr lang="en-US" smtClean="0"/>
              <a:t>The time required to crack a password is greatly reduced</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Rainbow Tables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59</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Content Placeholder 1"/>
          <p:cNvSpPr>
            <a:spLocks noGrp="1"/>
          </p:cNvSpPr>
          <p:nvPr>
            <p:ph idx="1"/>
          </p:nvPr>
        </p:nvSpPr>
        <p:spPr>
          <a:xfrm>
            <a:off x="457200" y="1447800"/>
            <a:ext cx="8229600" cy="2667000"/>
          </a:xfrm>
        </p:spPr>
        <p:txBody>
          <a:bodyPr/>
          <a:lstStyle/>
          <a:p>
            <a:pPr eaLnBrk="1"/>
            <a:r>
              <a:rPr lang="en-US" b="1" dirty="0" smtClean="0"/>
              <a:t>The Problem</a:t>
            </a:r>
          </a:p>
          <a:p>
            <a:pPr lvl="1" eaLnBrk="1"/>
            <a:r>
              <a:rPr lang="en-US" dirty="0" smtClean="0"/>
              <a:t>Some attacks inevitably reach host computers</a:t>
            </a:r>
          </a:p>
          <a:p>
            <a:pPr lvl="1" eaLnBrk="1"/>
            <a:r>
              <a:rPr lang="en-US" dirty="0" smtClean="0"/>
              <a:t>So servers and other hosts must be hardened—a complex process that requires a diverse set of protections implemented on each host</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Threats to Hosts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a:t>
            </a:fld>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802" name="Content Placeholder 5"/>
          <p:cNvSpPr>
            <a:spLocks noGrp="1"/>
          </p:cNvSpPr>
          <p:nvPr>
            <p:ph idx="1"/>
          </p:nvPr>
        </p:nvSpPr>
        <p:spPr/>
        <p:txBody>
          <a:bodyPr/>
          <a:lstStyle/>
          <a:p>
            <a:r>
              <a:rPr lang="en-US" dirty="0" smtClean="0"/>
              <a:t>Almost impossible for users to memorize</a:t>
            </a:r>
          </a:p>
          <a:p>
            <a:r>
              <a:rPr lang="en-US" dirty="0" smtClean="0"/>
              <a:t>Users tend to write them down</a:t>
            </a:r>
          </a:p>
          <a:p>
            <a:r>
              <a:rPr lang="en-US" dirty="0" smtClean="0"/>
              <a:t>Administrator accounts must use long, random passwords</a:t>
            </a:r>
          </a:p>
          <a:p>
            <a:r>
              <a:rPr lang="en-US" dirty="0" smtClean="0"/>
              <a:t>Copies of administrator account passwords must be written down and securely stored</a:t>
            </a:r>
          </a:p>
          <a:p>
            <a:r>
              <a:rPr lang="en-US" dirty="0" smtClean="0"/>
              <a:t>Testing and enforcing password policies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7.6: Truly Random Passwords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60</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7826" name="Content Placeholder 1"/>
          <p:cNvSpPr>
            <a:spLocks noGrp="1"/>
          </p:cNvSpPr>
          <p:nvPr>
            <p:ph idx="1"/>
          </p:nvPr>
        </p:nvSpPr>
        <p:spPr/>
        <p:txBody>
          <a:bodyPr/>
          <a:lstStyle/>
          <a:p>
            <a:pPr eaLnBrk="1"/>
            <a:r>
              <a:rPr lang="en-US" b="1" dirty="0" smtClean="0"/>
              <a:t>Other Password Threats</a:t>
            </a:r>
          </a:p>
          <a:p>
            <a:pPr lvl="1" eaLnBrk="1"/>
            <a:r>
              <a:rPr lang="en-US" dirty="0" smtClean="0"/>
              <a:t>Keystroke Capture Software</a:t>
            </a:r>
          </a:p>
          <a:p>
            <a:pPr lvl="2" eaLnBrk="1"/>
            <a:r>
              <a:rPr lang="en-US" dirty="0" smtClean="0"/>
              <a:t>Trojan horse displays a fake login screen, reports its findings to attackers</a:t>
            </a:r>
          </a:p>
          <a:p>
            <a:pPr lvl="1" eaLnBrk="1"/>
            <a:r>
              <a:rPr lang="en-US" dirty="0" smtClean="0"/>
              <a:t>Shoulder Surfing</a:t>
            </a:r>
          </a:p>
          <a:p>
            <a:pPr lvl="2" eaLnBrk="1"/>
            <a:r>
              <a:rPr lang="en-US" dirty="0" smtClean="0"/>
              <a:t>Attacker watches as the victim types a password</a:t>
            </a:r>
          </a:p>
          <a:p>
            <a:pPr lvl="2" eaLnBrk="1"/>
            <a:r>
              <a:rPr lang="en-US" dirty="0" smtClean="0"/>
              <a:t>Even partial information can be useful</a:t>
            </a:r>
          </a:p>
          <a:p>
            <a:pPr lvl="3" eaLnBrk="1"/>
            <a:r>
              <a:rPr lang="en-US" dirty="0" smtClean="0"/>
              <a:t>Part of the password: P_ _</a:t>
            </a:r>
            <a:r>
              <a:rPr lang="en-US" dirty="0" err="1" smtClean="0"/>
              <a:t>sw</a:t>
            </a:r>
            <a:r>
              <a:rPr lang="en-US" dirty="0" smtClean="0"/>
              <a:t>_ _d</a:t>
            </a:r>
          </a:p>
          <a:p>
            <a:pPr lvl="3" eaLnBrk="1"/>
            <a:r>
              <a:rPr lang="en-US" dirty="0" smtClean="0"/>
              <a:t>Length of the password (reduces time to do brute-force cracking)</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7.6: Other Password Threats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7.6: Physical </a:t>
            </a:r>
            <a:r>
              <a:rPr lang="en-US" dirty="0" err="1" smtClean="0"/>
              <a:t>Keylogger</a:t>
            </a:r>
            <a:endParaRPr lang="en-US" dirty="0"/>
          </a:p>
        </p:txBody>
      </p:sp>
      <p:pic>
        <p:nvPicPr>
          <p:cNvPr id="78853" name="Picture 2"/>
          <p:cNvPicPr>
            <a:picLocks noChangeAspect="1" noChangeArrowheads="1"/>
          </p:cNvPicPr>
          <p:nvPr/>
        </p:nvPicPr>
        <p:blipFill>
          <a:blip r:embed="rId2">
            <a:extLst>
              <a:ext uri="{28A0092B-C50C-407E-A947-70E740481C1C}">
                <a14:useLocalDpi xmlns:a14="http://schemas.microsoft.com/office/drawing/2010/main" val="0"/>
              </a:ext>
            </a:extLst>
          </a:blip>
          <a:srcRect l="3519"/>
          <a:stretch>
            <a:fillRect/>
          </a:stretch>
        </p:blipFill>
        <p:spPr bwMode="auto">
          <a:xfrm>
            <a:off x="4419600" y="1295400"/>
            <a:ext cx="3657600" cy="505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8854" name="TextBox 2"/>
          <p:cNvSpPr txBox="1">
            <a:spLocks noChangeArrowheads="1"/>
          </p:cNvSpPr>
          <p:nvPr/>
        </p:nvSpPr>
        <p:spPr bwMode="auto">
          <a:xfrm>
            <a:off x="3448050" y="1447800"/>
            <a:ext cx="1676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t>Physical USB Keylogger</a:t>
            </a:r>
          </a:p>
        </p:txBody>
      </p:sp>
      <p:cxnSp>
        <p:nvCxnSpPr>
          <p:cNvPr id="8" name="Straight Arrow Connector 7"/>
          <p:cNvCxnSpPr>
            <a:stCxn id="78854" idx="2"/>
          </p:cNvCxnSpPr>
          <p:nvPr/>
        </p:nvCxnSpPr>
        <p:spPr>
          <a:xfrm rot="16200000" flipH="1">
            <a:off x="3885406" y="2494757"/>
            <a:ext cx="2020887" cy="1219200"/>
          </a:xfrm>
          <a:prstGeom prst="straightConnector1">
            <a:avLst/>
          </a:prstGeom>
          <a:ln>
            <a:solidFill>
              <a:srgbClr val="FF0000"/>
            </a:solidFill>
            <a:tailEnd type="arrow"/>
          </a:ln>
        </p:spPr>
        <p:style>
          <a:lnRef idx="3">
            <a:schemeClr val="dk1"/>
          </a:lnRef>
          <a:fillRef idx="0">
            <a:schemeClr val="dk1"/>
          </a:fillRef>
          <a:effectRef idx="2">
            <a:schemeClr val="dk1"/>
          </a:effectRef>
          <a:fontRef idx="minor">
            <a:schemeClr val="tx1"/>
          </a:fontRef>
        </p:style>
      </p:cxnSp>
      <p:pic>
        <p:nvPicPr>
          <p:cNvPr id="78856" name="Picture 3"/>
          <p:cNvPicPr>
            <a:picLocks noChangeAspect="1" noChangeArrowheads="1"/>
          </p:cNvPicPr>
          <p:nvPr/>
        </p:nvPicPr>
        <p:blipFill>
          <a:blip r:embed="rId3">
            <a:extLst>
              <a:ext uri="{28A0092B-C50C-407E-A947-70E740481C1C}">
                <a14:useLocalDpi xmlns:a14="http://schemas.microsoft.com/office/drawing/2010/main" val="0"/>
              </a:ext>
            </a:extLst>
          </a:blip>
          <a:srcRect l="31155" t="38031" r="42059" b="36670"/>
          <a:stretch>
            <a:fillRect/>
          </a:stretch>
        </p:blipFill>
        <p:spPr bwMode="auto">
          <a:xfrm>
            <a:off x="533400" y="2362200"/>
            <a:ext cx="2438400" cy="1295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defRPr/>
            </a:pPr>
            <a:r>
              <a:rPr lang="en-US" dirty="0" smtClean="0"/>
              <a:t>What’s Next?</a:t>
            </a:r>
            <a:endParaRPr lang="en-US" dirty="0"/>
          </a:p>
        </p:txBody>
      </p:sp>
      <p:sp>
        <p:nvSpPr>
          <p:cNvPr id="4" name="Subtitle 2"/>
          <p:cNvSpPr txBox="1">
            <a:spLocks/>
          </p:cNvSpPr>
          <p:nvPr/>
        </p:nvSpPr>
        <p:spPr>
          <a:xfrm>
            <a:off x="447675" y="1371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fontAlgn="auto">
              <a:spcAft>
                <a:spcPts val="0"/>
              </a:spcAft>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7.1  Introduction</a:t>
            </a:r>
          </a:p>
        </p:txBody>
      </p:sp>
      <p:sp>
        <p:nvSpPr>
          <p:cNvPr id="6" name="Subtitle 2"/>
          <p:cNvSpPr txBox="1">
            <a:spLocks/>
          </p:cNvSpPr>
          <p:nvPr/>
        </p:nvSpPr>
        <p:spPr>
          <a:xfrm>
            <a:off x="447675" y="19050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.2  Important Server Operating Systems</a:t>
            </a:r>
          </a:p>
        </p:txBody>
      </p:sp>
      <p:sp>
        <p:nvSpPr>
          <p:cNvPr id="7" name="Subtitle 2"/>
          <p:cNvSpPr txBox="1">
            <a:spLocks/>
          </p:cNvSpPr>
          <p:nvPr/>
        </p:nvSpPr>
        <p:spPr>
          <a:xfrm>
            <a:off x="447675" y="24384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.3  Vulnerabilities and Patches</a:t>
            </a:r>
          </a:p>
        </p:txBody>
      </p:sp>
      <p:sp>
        <p:nvSpPr>
          <p:cNvPr id="8" name="Subtitle 2"/>
          <p:cNvSpPr txBox="1">
            <a:spLocks/>
          </p:cNvSpPr>
          <p:nvPr/>
        </p:nvSpPr>
        <p:spPr>
          <a:xfrm>
            <a:off x="447675" y="29718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.4  Managing Users and Groups</a:t>
            </a:r>
          </a:p>
        </p:txBody>
      </p:sp>
      <p:sp>
        <p:nvSpPr>
          <p:cNvPr id="9" name="Subtitle 2"/>
          <p:cNvSpPr txBox="1">
            <a:spLocks/>
          </p:cNvSpPr>
          <p:nvPr/>
        </p:nvSpPr>
        <p:spPr>
          <a:xfrm>
            <a:off x="447675" y="35052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.5  Managing Permissions</a:t>
            </a:r>
          </a:p>
        </p:txBody>
      </p:sp>
      <p:sp>
        <p:nvSpPr>
          <p:cNvPr id="10" name="Subtitle 2"/>
          <p:cNvSpPr txBox="1">
            <a:spLocks/>
          </p:cNvSpPr>
          <p:nvPr/>
        </p:nvSpPr>
        <p:spPr>
          <a:xfrm>
            <a:off x="447675" y="4038600"/>
            <a:ext cx="8255000" cy="466725"/>
          </a:xfrm>
          <a:prstGeom prst="round2DiagRect">
            <a:avLst/>
          </a:prstGeom>
          <a:solidFill>
            <a:schemeClr val="accent1">
              <a:lumMod val="20000"/>
              <a:lumOff val="8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.6  Creating Strong Passwords</a:t>
            </a:r>
          </a:p>
        </p:txBody>
      </p:sp>
      <p:sp>
        <p:nvSpPr>
          <p:cNvPr id="11" name="Subtitle 2"/>
          <p:cNvSpPr txBox="1">
            <a:spLocks/>
          </p:cNvSpPr>
          <p:nvPr/>
        </p:nvSpPr>
        <p:spPr>
          <a:xfrm>
            <a:off x="447675" y="4572000"/>
            <a:ext cx="8255000" cy="466725"/>
          </a:xfrm>
          <a:prstGeom prst="round2DiagRect">
            <a:avLst/>
          </a:prstGeom>
          <a:solidFill>
            <a:schemeClr val="accent2">
              <a:lumMod val="60000"/>
              <a:lumOff val="40000"/>
              <a:alpha val="90000"/>
            </a:schemeClr>
          </a:solidFill>
          <a:ln>
            <a:solidFill>
              <a:schemeClr val="accent1">
                <a:lumMod val="40000"/>
                <a:lumOff val="60000"/>
              </a:schemeClr>
            </a:solidFill>
          </a:ln>
          <a:effectLst>
            <a:outerShdw blurRad="76200" dir="18900000" sy="23000" kx="-1200000" algn="bl" rotWithShape="0">
              <a:prstClr val="black">
                <a:alpha val="20000"/>
              </a:prstClr>
            </a:outerShdw>
          </a:effectLst>
          <a:scene3d>
            <a:camera prst="orthographicFront"/>
            <a:lightRig rig="threePt" dir="t"/>
          </a:scene3d>
          <a:sp3d>
            <a:bevelT/>
          </a:sp3d>
        </p:spPr>
        <p:txBody>
          <a:bodyPr anchor="ctr"/>
          <a:lstStyle/>
          <a:p>
            <a:pPr marL="342900" indent="-342900">
              <a:defRPr/>
            </a:pPr>
            <a:r>
              <a:rPr lang="en-US" sz="2800" b="1" dirty="0">
                <a:solidFill>
                  <a:schemeClr val="tx2"/>
                </a:solidFill>
                <a:effectLst>
                  <a:outerShdw blurRad="31750" dist="25400" dir="5400000" algn="tl" rotWithShape="0">
                    <a:srgbClr val="000000">
                      <a:alpha val="25000"/>
                    </a:srgbClr>
                  </a:outerShdw>
                </a:effectLst>
                <a:latin typeface="Lucida Sans Unicode" pitchFamily="34" charset="0"/>
                <a:cs typeface="Lucida Sans Unicode" pitchFamily="34" charset="0"/>
              </a:rPr>
              <a:t>7</a:t>
            </a:r>
            <a:r>
              <a:rPr lang="en-US" sz="2800" b="1" dirty="0">
                <a:solidFill>
                  <a:schemeClr val="tx2"/>
                </a:solidFill>
                <a:effectLst>
                  <a:outerShdw blurRad="31750" dist="25400" dir="5400000" algn="tl" rotWithShape="0">
                    <a:srgbClr val="000000">
                      <a:alpha val="25000"/>
                    </a:srgbClr>
                  </a:outerShdw>
                </a:effectLst>
                <a:latin typeface="Lucida Sans Unicode" pitchFamily="34" charset="0"/>
                <a:ea typeface="+mj-ea"/>
                <a:cs typeface="Lucida Sans Unicode" pitchFamily="34" charset="0"/>
              </a:rPr>
              <a:t>.7  Testing for Vulnerabilities</a:t>
            </a:r>
          </a:p>
        </p:txBody>
      </p:sp>
      <p:sp>
        <p:nvSpPr>
          <p:cNvPr id="12"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63</a:t>
            </a:fld>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Content Placeholder 1"/>
          <p:cNvSpPr>
            <a:spLocks noGrp="1"/>
          </p:cNvSpPr>
          <p:nvPr>
            <p:ph idx="1"/>
          </p:nvPr>
        </p:nvSpPr>
        <p:spPr/>
        <p:txBody>
          <a:bodyPr/>
          <a:lstStyle/>
          <a:p>
            <a:pPr eaLnBrk="1"/>
            <a:r>
              <a:rPr lang="en-US" b="1" dirty="0" smtClean="0"/>
              <a:t>Mistakes Will Be Made in Hardening</a:t>
            </a:r>
          </a:p>
          <a:p>
            <a:pPr lvl="1" eaLnBrk="1"/>
            <a:r>
              <a:rPr lang="en-US" dirty="0"/>
              <a:t>D</a:t>
            </a:r>
            <a:r>
              <a:rPr lang="en-US" dirty="0" smtClean="0"/>
              <a:t>o vulnerability testing</a:t>
            </a:r>
          </a:p>
          <a:p>
            <a:pPr eaLnBrk="1"/>
            <a:r>
              <a:rPr lang="en-US" b="1" dirty="0" smtClean="0"/>
              <a:t>Run Vulnerability Testing Software on Another Computer</a:t>
            </a:r>
          </a:p>
          <a:p>
            <a:pPr lvl="1" eaLnBrk="1"/>
            <a:r>
              <a:rPr lang="en-US" dirty="0" smtClean="0"/>
              <a:t>Run the software against the hosts to be tested</a:t>
            </a:r>
          </a:p>
          <a:p>
            <a:pPr lvl="1" eaLnBrk="1"/>
            <a:r>
              <a:rPr lang="en-US" dirty="0" smtClean="0"/>
              <a:t>Interpret the reports about problems found on the server</a:t>
            </a:r>
          </a:p>
          <a:p>
            <a:pPr lvl="2" eaLnBrk="1"/>
            <a:r>
              <a:rPr lang="en-US" dirty="0" smtClean="0"/>
              <a:t>This requires extensive security expertise</a:t>
            </a:r>
          </a:p>
          <a:p>
            <a:pPr lvl="1" eaLnBrk="1"/>
            <a:r>
              <a:rPr lang="en-US" dirty="0" smtClean="0"/>
              <a:t>Fix them</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Vulnerability Testing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64</a:t>
            </a:fld>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Content Placeholder 1"/>
          <p:cNvSpPr>
            <a:spLocks noGrp="1"/>
          </p:cNvSpPr>
          <p:nvPr>
            <p:ph idx="1"/>
          </p:nvPr>
        </p:nvSpPr>
        <p:spPr>
          <a:xfrm>
            <a:off x="457200" y="1295400"/>
            <a:ext cx="8229600" cy="4711700"/>
          </a:xfrm>
        </p:spPr>
        <p:txBody>
          <a:bodyPr/>
          <a:lstStyle/>
          <a:p>
            <a:pPr eaLnBrk="1"/>
            <a:r>
              <a:rPr lang="en-US" b="1" smtClean="0"/>
              <a:t>Get Permission for Vulnerability Testing</a:t>
            </a:r>
          </a:p>
          <a:p>
            <a:pPr lvl="1" eaLnBrk="1"/>
            <a:r>
              <a:rPr lang="en-US" smtClean="0"/>
              <a:t>Looks like an attack</a:t>
            </a:r>
          </a:p>
          <a:p>
            <a:pPr lvl="2" eaLnBrk="1"/>
            <a:r>
              <a:rPr lang="en-US" smtClean="0"/>
              <a:t>Must get prior written agreement</a:t>
            </a:r>
          </a:p>
          <a:p>
            <a:pPr lvl="1" eaLnBrk="1"/>
            <a:r>
              <a:rPr lang="en-US" smtClean="0"/>
              <a:t>Vulnerability testing plan</a:t>
            </a:r>
          </a:p>
          <a:p>
            <a:pPr lvl="2" eaLnBrk="1"/>
            <a:r>
              <a:rPr lang="en-US" smtClean="0"/>
              <a:t>An exact list of testing activities</a:t>
            </a:r>
          </a:p>
          <a:p>
            <a:pPr lvl="2" eaLnBrk="1"/>
            <a:r>
              <a:rPr lang="en-US" smtClean="0"/>
              <a:t>Approval in writing to cover the tester</a:t>
            </a:r>
          </a:p>
          <a:p>
            <a:pPr lvl="2" eaLnBrk="1"/>
            <a:r>
              <a:rPr lang="en-US" smtClean="0"/>
              <a:t>Supervisor must agree, in writing, to hold the tester blameless if there is damage</a:t>
            </a:r>
          </a:p>
          <a:p>
            <a:pPr lvl="2" eaLnBrk="1"/>
            <a:r>
              <a:rPr lang="en-US" smtClean="0"/>
              <a:t>Tester must not diverge from the plan</a:t>
            </a:r>
          </a:p>
          <a:p>
            <a:pPr eaLnBrk="1" hangingPunct="1"/>
            <a:endParaRPr lang="en-US" smtClean="0"/>
          </a:p>
        </p:txBody>
      </p:sp>
      <p:sp>
        <p:nvSpPr>
          <p:cNvPr id="5" name="Title 4"/>
          <p:cNvSpPr>
            <a:spLocks noGrp="1"/>
          </p:cNvSpPr>
          <p:nvPr>
            <p:ph type="title"/>
          </p:nvPr>
        </p:nvSpPr>
        <p:spPr>
          <a:xfrm>
            <a:off x="457200" y="274638"/>
            <a:ext cx="8229600" cy="868362"/>
          </a:xfrm>
        </p:spPr>
        <p:txBody>
          <a:bodyPr/>
          <a:lstStyle/>
          <a:p>
            <a:pPr eaLnBrk="1" fontAlgn="auto" hangingPunct="1">
              <a:spcAft>
                <a:spcPts val="0"/>
              </a:spcAft>
              <a:defRPr/>
            </a:pPr>
            <a:r>
              <a:rPr lang="en-US" dirty="0" smtClean="0"/>
              <a:t>7.7: Vulnerability Testing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65</a:t>
            </a:fld>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Content Placeholder 1"/>
          <p:cNvSpPr>
            <a:spLocks noGrp="1"/>
          </p:cNvSpPr>
          <p:nvPr>
            <p:ph idx="1"/>
          </p:nvPr>
        </p:nvSpPr>
        <p:spPr/>
        <p:txBody>
          <a:bodyPr/>
          <a:lstStyle/>
          <a:p>
            <a:pPr eaLnBrk="1"/>
            <a:r>
              <a:rPr lang="en-US" b="1" dirty="0" smtClean="0"/>
              <a:t>Client PC Security Baselines</a:t>
            </a:r>
          </a:p>
          <a:p>
            <a:pPr lvl="1" eaLnBrk="1"/>
            <a:r>
              <a:rPr lang="en-US" dirty="0" smtClean="0"/>
              <a:t>For each version of each operating system</a:t>
            </a:r>
          </a:p>
          <a:p>
            <a:pPr lvl="1" eaLnBrk="1"/>
            <a:r>
              <a:rPr lang="en-US" dirty="0" smtClean="0"/>
              <a:t>Within an operating system, for different types of computers (i.e., desktop versus notebook, on-site versus external, high-risk versus normal risk, etc.)</a:t>
            </a:r>
          </a:p>
          <a:p>
            <a:pPr eaLnBrk="1"/>
            <a:r>
              <a:rPr lang="en-US" b="1" dirty="0" smtClean="0"/>
              <a:t>Automatic Updates for Security Patches</a:t>
            </a:r>
          </a:p>
          <a:p>
            <a:pPr lvl="1" eaLnBrk="1"/>
            <a:r>
              <a:rPr lang="en-US" dirty="0" smtClean="0"/>
              <a:t>Completely automatic updating is the only reasonable policy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Windows Client PC Security</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66</a:t>
            </a:fld>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Update Settings</a:t>
            </a:r>
            <a:endParaRPr lang="en-US" dirty="0"/>
          </a:p>
        </p:txBody>
      </p:sp>
      <p:pic>
        <p:nvPicPr>
          <p:cNvPr id="8397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043363" cy="5048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 name="Rounded Rectangle 10"/>
          <p:cNvSpPr/>
          <p:nvPr/>
        </p:nvSpPr>
        <p:spPr>
          <a:xfrm>
            <a:off x="2719388" y="3176588"/>
            <a:ext cx="3429000" cy="70961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12" name="Line Callout 1 11"/>
          <p:cNvSpPr/>
          <p:nvPr/>
        </p:nvSpPr>
        <p:spPr>
          <a:xfrm>
            <a:off x="6781800" y="2209800"/>
            <a:ext cx="1828800" cy="914400"/>
          </a:xfrm>
          <a:prstGeom prst="borderCallout1">
            <a:avLst>
              <a:gd name="adj1" fmla="val 48898"/>
              <a:gd name="adj2" fmla="val -3392"/>
              <a:gd name="adj3" fmla="val 124576"/>
              <a:gd name="adj4" fmla="val -86471"/>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Set updates to install automatically</a:t>
            </a:r>
          </a:p>
        </p:txBody>
      </p:sp>
      <p:sp>
        <p:nvSpPr>
          <p:cNvPr id="13" name="Line Callout 1 12"/>
          <p:cNvSpPr/>
          <p:nvPr/>
        </p:nvSpPr>
        <p:spPr>
          <a:xfrm>
            <a:off x="6629400" y="4267200"/>
            <a:ext cx="1828800" cy="1295400"/>
          </a:xfrm>
          <a:prstGeom prst="borderCallout1">
            <a:avLst>
              <a:gd name="adj1" fmla="val 48898"/>
              <a:gd name="adj2" fmla="val -3392"/>
              <a:gd name="adj3" fmla="val -34547"/>
              <a:gd name="adj4" fmla="val -81678"/>
            </a:avLst>
          </a:prstGeom>
        </p:spPr>
        <p:style>
          <a:lnRef idx="1">
            <a:schemeClr val="accent1"/>
          </a:lnRef>
          <a:fillRef idx="2">
            <a:schemeClr val="accent1"/>
          </a:fillRef>
          <a:effectRef idx="1">
            <a:schemeClr val="accent1"/>
          </a:effectRef>
          <a:fontRef idx="minor">
            <a:schemeClr val="dk1"/>
          </a:fontRef>
        </p:style>
        <p:txBody>
          <a:bodyPr anchor="ctr"/>
          <a:lstStyle/>
          <a:p>
            <a:pPr algn="ctr" fontAlgn="auto">
              <a:spcBef>
                <a:spcPts val="0"/>
              </a:spcBef>
              <a:spcAft>
                <a:spcPts val="0"/>
              </a:spcAft>
              <a:defRPr/>
            </a:pPr>
            <a:r>
              <a:rPr lang="en-US" sz="1600" dirty="0"/>
              <a:t>Set a day/time that will minimize any inconvenience</a:t>
            </a:r>
          </a:p>
        </p:txBody>
      </p:sp>
      <p:sp>
        <p:nvSpPr>
          <p:cNvPr id="8"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67</a:t>
            </a:fld>
            <a:endParaRPr 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914400"/>
            <a:ext cx="5448300" cy="535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 name="Title 4"/>
          <p:cNvSpPr>
            <a:spLocks noGrp="1"/>
          </p:cNvSpPr>
          <p:nvPr>
            <p:ph type="title"/>
          </p:nvPr>
        </p:nvSpPr>
        <p:spPr>
          <a:xfrm>
            <a:off x="457200" y="274638"/>
            <a:ext cx="8229600" cy="715962"/>
          </a:xfrm>
        </p:spPr>
        <p:txBody>
          <a:bodyPr>
            <a:normAutofit/>
          </a:bodyPr>
          <a:lstStyle/>
          <a:p>
            <a:pPr eaLnBrk="1" fontAlgn="auto" hangingPunct="1">
              <a:spcAft>
                <a:spcPts val="0"/>
              </a:spcAft>
              <a:defRPr/>
            </a:pPr>
            <a:r>
              <a:rPr lang="en-US" sz="2800" dirty="0" smtClean="0"/>
              <a:t>7.7: Windows Action Center</a:t>
            </a:r>
            <a:endParaRPr lang="en-US" sz="2800" dirty="0"/>
          </a:p>
        </p:txBody>
      </p:sp>
      <p:sp>
        <p:nvSpPr>
          <p:cNvPr id="8" name="Rectangle 7"/>
          <p:cNvSpPr/>
          <p:nvPr/>
        </p:nvSpPr>
        <p:spPr>
          <a:xfrm>
            <a:off x="5791200" y="1752600"/>
            <a:ext cx="3200400" cy="3276600"/>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fontAlgn="auto">
              <a:spcBef>
                <a:spcPts val="0"/>
              </a:spcBef>
              <a:spcAft>
                <a:spcPts val="1200"/>
              </a:spcAft>
              <a:defRPr/>
            </a:pPr>
            <a:r>
              <a:rPr lang="en-US" sz="1600" b="1" dirty="0"/>
              <a:t>Central location to check security </a:t>
            </a:r>
            <a:r>
              <a:rPr lang="en-US" sz="1600" b="1" dirty="0" smtClean="0"/>
              <a:t>settings, </a:t>
            </a:r>
            <a:r>
              <a:rPr lang="en-US" sz="1600" b="1" dirty="0"/>
              <a:t>including:</a:t>
            </a:r>
          </a:p>
          <a:p>
            <a:pPr marL="342900" indent="-342900">
              <a:spcAft>
                <a:spcPts val="600"/>
              </a:spcAft>
              <a:buFont typeface="+mj-lt"/>
              <a:buAutoNum type="arabicPeriod"/>
              <a:defRPr/>
            </a:pPr>
            <a:r>
              <a:rPr lang="en-US" sz="1600" dirty="0"/>
              <a:t>Windows Firewall </a:t>
            </a:r>
          </a:p>
          <a:p>
            <a:pPr marL="342900" indent="-342900">
              <a:spcAft>
                <a:spcPts val="600"/>
              </a:spcAft>
              <a:buFont typeface="+mj-lt"/>
              <a:buAutoNum type="arabicPeriod"/>
              <a:defRPr/>
            </a:pPr>
            <a:r>
              <a:rPr lang="en-US" sz="1600" dirty="0"/>
              <a:t>Windows Update</a:t>
            </a:r>
          </a:p>
          <a:p>
            <a:pPr marL="342900" indent="-342900">
              <a:spcAft>
                <a:spcPts val="600"/>
              </a:spcAft>
              <a:buFont typeface="+mj-lt"/>
              <a:buAutoNum type="arabicPeriod"/>
              <a:defRPr/>
            </a:pPr>
            <a:r>
              <a:rPr lang="en-US" sz="1600" dirty="0"/>
              <a:t>Virus Protection</a:t>
            </a:r>
          </a:p>
          <a:p>
            <a:pPr marL="342900" indent="-342900">
              <a:spcAft>
                <a:spcPts val="600"/>
              </a:spcAft>
              <a:buFont typeface="+mj-lt"/>
              <a:buAutoNum type="arabicPeriod"/>
              <a:defRPr/>
            </a:pPr>
            <a:r>
              <a:rPr lang="en-US" sz="1600" dirty="0"/>
              <a:t>Spyware Protection</a:t>
            </a:r>
          </a:p>
          <a:p>
            <a:pPr marL="342900" indent="-342900">
              <a:spcAft>
                <a:spcPts val="600"/>
              </a:spcAft>
              <a:buFont typeface="+mj-lt"/>
              <a:buAutoNum type="arabicPeriod"/>
              <a:defRPr/>
            </a:pPr>
            <a:r>
              <a:rPr lang="en-US" sz="1600" dirty="0"/>
              <a:t>Internet Security Settings</a:t>
            </a:r>
          </a:p>
          <a:p>
            <a:pPr marL="342900" indent="-342900">
              <a:spcAft>
                <a:spcPts val="600"/>
              </a:spcAft>
              <a:buFont typeface="+mj-lt"/>
              <a:buAutoNum type="arabicPeriod"/>
              <a:defRPr/>
            </a:pPr>
            <a:r>
              <a:rPr lang="en-US" sz="1600" dirty="0"/>
              <a:t>User Account Control</a:t>
            </a:r>
          </a:p>
          <a:p>
            <a:pPr marL="342900" indent="-342900">
              <a:spcAft>
                <a:spcPts val="600"/>
              </a:spcAft>
              <a:buFont typeface="+mj-lt"/>
              <a:buAutoNum type="arabicPeriod"/>
              <a:defRPr/>
            </a:pPr>
            <a:r>
              <a:rPr lang="en-US" sz="1600" dirty="0"/>
              <a:t>Network Access Protection</a:t>
            </a:r>
          </a:p>
        </p:txBody>
      </p:sp>
      <p:sp>
        <p:nvSpPr>
          <p:cNvPr id="11" name="Rounded Rectangle 10"/>
          <p:cNvSpPr/>
          <p:nvPr/>
        </p:nvSpPr>
        <p:spPr>
          <a:xfrm>
            <a:off x="762000" y="1143000"/>
            <a:ext cx="1992313" cy="2286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68</a:t>
            </a:fld>
            <a:endParaRPr lang="en-US" dirty="0"/>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Content Placeholder 1"/>
          <p:cNvSpPr>
            <a:spLocks noGrp="1"/>
          </p:cNvSpPr>
          <p:nvPr>
            <p:ph idx="1"/>
          </p:nvPr>
        </p:nvSpPr>
        <p:spPr/>
        <p:txBody>
          <a:bodyPr/>
          <a:lstStyle/>
          <a:p>
            <a:pPr eaLnBrk="1"/>
            <a:r>
              <a:rPr lang="en-US" b="1" dirty="0" smtClean="0"/>
              <a:t>Antivirus and Antispyware Protection</a:t>
            </a:r>
          </a:p>
          <a:p>
            <a:pPr lvl="1" eaLnBrk="1"/>
            <a:r>
              <a:rPr lang="en-US" dirty="0" smtClean="0"/>
              <a:t>Important to know the status of antivirus protection</a:t>
            </a:r>
          </a:p>
          <a:p>
            <a:pPr lvl="1" eaLnBrk="1"/>
            <a:r>
              <a:rPr lang="en-US" dirty="0" smtClean="0"/>
              <a:t>Users turn on or turn off automatic updating for virus signatures</a:t>
            </a:r>
          </a:p>
          <a:p>
            <a:pPr lvl="1" eaLnBrk="1"/>
            <a:r>
              <a:rPr lang="en-US" dirty="0" smtClean="0"/>
              <a:t>Users do not pay the annual subscription, so they do not get more updates</a:t>
            </a:r>
          </a:p>
          <a:p>
            <a:pPr eaLnBrk="1"/>
            <a:r>
              <a:rPr lang="en-US" b="1" dirty="0" smtClean="0"/>
              <a:t>Windows Advanced Firewall</a:t>
            </a:r>
          </a:p>
          <a:p>
            <a:pPr lvl="1" eaLnBrk="1"/>
            <a:r>
              <a:rPr lang="en-US" dirty="0" err="1" smtClean="0"/>
              <a:t>Stateful</a:t>
            </a:r>
            <a:r>
              <a:rPr lang="en-US" dirty="0" smtClean="0"/>
              <a:t> inspection firewall</a:t>
            </a:r>
          </a:p>
          <a:p>
            <a:pPr lvl="1" eaLnBrk="1"/>
            <a:r>
              <a:rPr lang="en-US" dirty="0" smtClean="0"/>
              <a:t>Accessed through the Windows Action Center</a:t>
            </a:r>
          </a:p>
          <a:p>
            <a:pPr eaLnBrk="1" hangingPunct="1"/>
            <a:endParaRPr lang="en-US" dirty="0" smtClean="0"/>
          </a:p>
        </p:txBody>
      </p:sp>
      <p:sp>
        <p:nvSpPr>
          <p:cNvPr id="5" name="Title 4"/>
          <p:cNvSpPr>
            <a:spLocks noGrp="1"/>
          </p:cNvSpPr>
          <p:nvPr>
            <p:ph type="title"/>
          </p:nvPr>
        </p:nvSpPr>
        <p:spPr/>
        <p:txBody>
          <a:bodyPr/>
          <a:lstStyle/>
          <a:p>
            <a:pPr eaLnBrk="1" fontAlgn="auto" hangingPunct="1">
              <a:spcAft>
                <a:spcPts val="0"/>
              </a:spcAft>
              <a:defRPr/>
            </a:pPr>
            <a:r>
              <a:rPr lang="en-US" dirty="0" smtClean="0"/>
              <a:t>7.7: Windows Client PC Security</a:t>
            </a:r>
            <a:endParaRPr lang="en-US" dirty="0"/>
          </a:p>
        </p:txBody>
      </p:sp>
      <p:sp>
        <p:nvSpPr>
          <p:cNvPr id="7"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69</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Content Placeholder 1"/>
          <p:cNvSpPr>
            <a:spLocks noGrp="1"/>
          </p:cNvSpPr>
          <p:nvPr>
            <p:ph idx="1"/>
          </p:nvPr>
        </p:nvSpPr>
        <p:spPr>
          <a:xfrm>
            <a:off x="457200" y="1481138"/>
            <a:ext cx="7696200" cy="4525962"/>
          </a:xfrm>
        </p:spPr>
        <p:txBody>
          <a:bodyPr/>
          <a:lstStyle/>
          <a:p>
            <a:pPr eaLnBrk="1"/>
            <a:r>
              <a:rPr lang="en-US" b="1" dirty="0" smtClean="0"/>
              <a:t>What Is a Host?</a:t>
            </a:r>
          </a:p>
          <a:p>
            <a:pPr lvl="1" eaLnBrk="1"/>
            <a:r>
              <a:rPr lang="en-US" dirty="0" smtClean="0"/>
              <a:t>Anything with an IP address is a host (because it can be attacked)</a:t>
            </a:r>
          </a:p>
          <a:p>
            <a:pPr lvl="1" eaLnBrk="1"/>
            <a:r>
              <a:rPr lang="en-US" dirty="0" smtClean="0"/>
              <a:t>Servers</a:t>
            </a:r>
          </a:p>
          <a:p>
            <a:pPr lvl="1" eaLnBrk="1"/>
            <a:r>
              <a:rPr lang="en-US" dirty="0" smtClean="0"/>
              <a:t>Clients (including mobile telephones)</a:t>
            </a:r>
          </a:p>
          <a:p>
            <a:pPr lvl="1" eaLnBrk="1"/>
            <a:r>
              <a:rPr lang="en-US" dirty="0" smtClean="0"/>
              <a:t>Routers (including home access routers) and sometimes switches</a:t>
            </a:r>
          </a:p>
          <a:p>
            <a:pPr lvl="1" eaLnBrk="1"/>
            <a:r>
              <a:rPr lang="en-US" dirty="0" smtClean="0"/>
              <a:t>Firewalls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Threats to Hosts</a:t>
            </a:r>
            <a:endParaRPr lang="en-US" dirty="0"/>
          </a:p>
        </p:txBody>
      </p:sp>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a:t>
            </a:fld>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Content Placeholder 1"/>
          <p:cNvSpPr>
            <a:spLocks noGrp="1"/>
          </p:cNvSpPr>
          <p:nvPr>
            <p:ph idx="1"/>
          </p:nvPr>
        </p:nvSpPr>
        <p:spPr/>
        <p:txBody>
          <a:bodyPr/>
          <a:lstStyle/>
          <a:p>
            <a:pPr eaLnBrk="1" hangingPunct="1"/>
            <a:r>
              <a:rPr lang="en-US" dirty="0" smtClean="0"/>
              <a:t>Enable local password policies</a:t>
            </a:r>
          </a:p>
          <a:p>
            <a:pPr lvl="2" eaLnBrk="1" hangingPunct="1"/>
            <a:r>
              <a:rPr lang="en-US" dirty="0" smtClean="0"/>
              <a:t>Minimum password length</a:t>
            </a:r>
          </a:p>
          <a:p>
            <a:pPr lvl="2" eaLnBrk="1" hangingPunct="1"/>
            <a:r>
              <a:rPr lang="en-US" dirty="0" smtClean="0"/>
              <a:t>Maximum password age</a:t>
            </a:r>
          </a:p>
          <a:p>
            <a:pPr eaLnBrk="1" hangingPunct="1"/>
            <a:r>
              <a:rPr lang="en-US" dirty="0" smtClean="0"/>
              <a:t>Implement basic account policies</a:t>
            </a:r>
          </a:p>
          <a:p>
            <a:pPr lvl="2" eaLnBrk="1" hangingPunct="1"/>
            <a:r>
              <a:rPr lang="en-US" dirty="0" smtClean="0"/>
              <a:t>Prevents attackers from endlessly trying to guess a user’s password</a:t>
            </a:r>
          </a:p>
          <a:p>
            <a:pPr eaLnBrk="1" hangingPunct="1"/>
            <a:r>
              <a:rPr lang="en-US" dirty="0" smtClean="0"/>
              <a:t>Implement audit policy for system events</a:t>
            </a:r>
          </a:p>
          <a:p>
            <a:pPr lvl="2" eaLnBrk="1" hangingPunct="1"/>
            <a:r>
              <a:rPr lang="en-US" dirty="0" smtClean="0"/>
              <a:t>Attempts to disable security protections or changes in permissions</a:t>
            </a:r>
          </a:p>
        </p:txBody>
      </p:sp>
      <p:sp>
        <p:nvSpPr>
          <p:cNvPr id="5" name="Title 4"/>
          <p:cNvSpPr>
            <a:spLocks noGrp="1"/>
          </p:cNvSpPr>
          <p:nvPr>
            <p:ph type="title"/>
          </p:nvPr>
        </p:nvSpPr>
        <p:spPr/>
        <p:txBody>
          <a:bodyPr/>
          <a:lstStyle/>
          <a:p>
            <a:pPr eaLnBrk="1" fontAlgn="auto" hangingPunct="1">
              <a:spcAft>
                <a:spcPts val="0"/>
              </a:spcAft>
              <a:defRPr/>
            </a:pPr>
            <a:r>
              <a:rPr lang="en-US" dirty="0" smtClean="0"/>
              <a:t>7.7: Implementing Security Policy</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70</a:t>
            </a:fld>
            <a:endParaRPr 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Local Password Policy</a:t>
            </a:r>
            <a:endParaRPr lang="en-US" dirty="0"/>
          </a:p>
        </p:txBody>
      </p:sp>
      <p:pic>
        <p:nvPicPr>
          <p:cNvPr id="880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723" y="1447800"/>
            <a:ext cx="7333974" cy="441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71</a:t>
            </a:fld>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Account Policy</a:t>
            </a:r>
            <a:endParaRPr lang="en-US" dirty="0"/>
          </a:p>
        </p:txBody>
      </p:sp>
      <p:pic>
        <p:nvPicPr>
          <p:cNvPr id="8909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600200"/>
            <a:ext cx="6990500" cy="4038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72</a:t>
            </a:fld>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eaLnBrk="1" fontAlgn="auto" hangingPunct="1">
              <a:spcAft>
                <a:spcPts val="0"/>
              </a:spcAft>
              <a:defRPr/>
            </a:pPr>
            <a:r>
              <a:rPr lang="en-US" dirty="0" smtClean="0"/>
              <a:t>7.7: Windows Audit Policy</a:t>
            </a:r>
            <a:endParaRPr lang="en-US" dirty="0"/>
          </a:p>
        </p:txBody>
      </p:sp>
      <p:pic>
        <p:nvPicPr>
          <p:cNvPr id="9011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122319" cy="411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73</a:t>
            </a:fld>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1138" name="Content Placeholder 1"/>
          <p:cNvSpPr>
            <a:spLocks noGrp="1"/>
          </p:cNvSpPr>
          <p:nvPr>
            <p:ph idx="1"/>
          </p:nvPr>
        </p:nvSpPr>
        <p:spPr/>
        <p:txBody>
          <a:bodyPr/>
          <a:lstStyle/>
          <a:p>
            <a:pPr eaLnBrk="1"/>
            <a:r>
              <a:rPr lang="en-US" b="1" dirty="0" smtClean="0"/>
              <a:t>Threats</a:t>
            </a:r>
          </a:p>
          <a:p>
            <a:pPr lvl="1" eaLnBrk="1"/>
            <a:r>
              <a:rPr lang="en-US" dirty="0" smtClean="0"/>
              <a:t>Loss or theft</a:t>
            </a:r>
          </a:p>
          <a:p>
            <a:pPr lvl="1" eaLnBrk="1"/>
            <a:r>
              <a:rPr lang="en-US" dirty="0" smtClean="0"/>
              <a:t>Loss of capital investment</a:t>
            </a:r>
          </a:p>
          <a:p>
            <a:pPr lvl="1" eaLnBrk="1"/>
            <a:r>
              <a:rPr lang="en-US" dirty="0" smtClean="0"/>
              <a:t>Loss of data that was not backed up</a:t>
            </a:r>
          </a:p>
          <a:p>
            <a:pPr lvl="1" eaLnBrk="1"/>
            <a:r>
              <a:rPr lang="en-US" dirty="0" smtClean="0"/>
              <a:t>Loss of trade secrets</a:t>
            </a:r>
          </a:p>
          <a:p>
            <a:pPr lvl="1" eaLnBrk="1"/>
            <a:r>
              <a:rPr lang="en-US" dirty="0" smtClean="0"/>
              <a:t>Loss of private information, perhaps leading to lawsuits</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2162" name="Content Placeholder 1"/>
          <p:cNvSpPr>
            <a:spLocks noGrp="1"/>
          </p:cNvSpPr>
          <p:nvPr>
            <p:ph idx="1"/>
          </p:nvPr>
        </p:nvSpPr>
        <p:spPr>
          <a:xfrm>
            <a:off x="457200" y="1481138"/>
            <a:ext cx="8229600" cy="4767262"/>
          </a:xfrm>
        </p:spPr>
        <p:txBody>
          <a:bodyPr/>
          <a:lstStyle/>
          <a:p>
            <a:pPr eaLnBrk="1"/>
            <a:r>
              <a:rPr lang="en-US" b="1" dirty="0" smtClean="0"/>
              <a:t>Backup</a:t>
            </a:r>
          </a:p>
          <a:p>
            <a:pPr lvl="1" eaLnBrk="1"/>
            <a:r>
              <a:rPr lang="en-US" dirty="0" smtClean="0"/>
              <a:t>Before taking the notebook out</a:t>
            </a:r>
          </a:p>
          <a:p>
            <a:pPr lvl="1" eaLnBrk="1"/>
            <a:r>
              <a:rPr lang="en-US" dirty="0" smtClean="0"/>
              <a:t>Frequently, during use outside the firm</a:t>
            </a:r>
          </a:p>
          <a:p>
            <a:pPr eaLnBrk="1"/>
            <a:r>
              <a:rPr lang="en-US" b="1" dirty="0" smtClean="0"/>
              <a:t>Use a Strong Password</a:t>
            </a:r>
          </a:p>
          <a:p>
            <a:pPr lvl="1" eaLnBrk="1"/>
            <a:r>
              <a:rPr lang="en-US" dirty="0" smtClean="0"/>
              <a:t>If attackers bypass the operating system password, they get open access to encrypted data</a:t>
            </a:r>
          </a:p>
          <a:p>
            <a:pPr lvl="1" eaLnBrk="1"/>
            <a:r>
              <a:rPr lang="en-US" dirty="0" smtClean="0"/>
              <a:t>The loss of login passwords is a major concern</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8"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3186" name="Content Placeholder 1"/>
          <p:cNvSpPr>
            <a:spLocks noGrp="1"/>
          </p:cNvSpPr>
          <p:nvPr>
            <p:ph idx="1"/>
          </p:nvPr>
        </p:nvSpPr>
        <p:spPr>
          <a:xfrm>
            <a:off x="457200" y="1371600"/>
            <a:ext cx="8229600" cy="4876800"/>
          </a:xfrm>
        </p:spPr>
        <p:txBody>
          <a:bodyPr/>
          <a:lstStyle/>
          <a:p>
            <a:pPr eaLnBrk="1"/>
            <a:r>
              <a:rPr lang="en-US" b="1" smtClean="0"/>
              <a:t>Policies for Sensitive Data</a:t>
            </a:r>
          </a:p>
          <a:p>
            <a:pPr lvl="1" eaLnBrk="1"/>
            <a:r>
              <a:rPr lang="en-US" smtClean="0"/>
              <a:t>Four main policies:</a:t>
            </a:r>
          </a:p>
          <a:p>
            <a:pPr lvl="2" eaLnBrk="1"/>
            <a:r>
              <a:rPr lang="en-US" smtClean="0"/>
              <a:t>Limit what sensitive data can be stored on all mobile devices</a:t>
            </a:r>
          </a:p>
          <a:p>
            <a:pPr lvl="2" eaLnBrk="1"/>
            <a:r>
              <a:rPr lang="en-US" smtClean="0"/>
              <a:t>Require data encryption for all data</a:t>
            </a:r>
          </a:p>
          <a:p>
            <a:pPr lvl="2" eaLnBrk="1"/>
            <a:r>
              <a:rPr lang="en-US" smtClean="0"/>
              <a:t>Protect the notebook with a strong login password</a:t>
            </a:r>
          </a:p>
          <a:p>
            <a:pPr lvl="2" eaLnBrk="1"/>
            <a:r>
              <a:rPr lang="en-US" smtClean="0"/>
              <a:t>Audit for the previous two policies</a:t>
            </a:r>
          </a:p>
          <a:p>
            <a:pPr lvl="1" eaLnBrk="1"/>
            <a:r>
              <a:rPr lang="en-US" smtClean="0"/>
              <a:t>Apply policies to all mobile data on disk drives, USB RAM drives, MP3 players that store data, and even mobile phones that can store data</a:t>
            </a:r>
          </a:p>
          <a:p>
            <a:pPr eaLnBrk="1" hangingPunct="1"/>
            <a:endParaRPr lang="en-US"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4210" name="Content Placeholder 1"/>
          <p:cNvSpPr>
            <a:spLocks noGrp="1"/>
          </p:cNvSpPr>
          <p:nvPr>
            <p:ph idx="1"/>
          </p:nvPr>
        </p:nvSpPr>
        <p:spPr/>
        <p:txBody>
          <a:bodyPr/>
          <a:lstStyle/>
          <a:p>
            <a:pPr eaLnBrk="1"/>
            <a:r>
              <a:rPr lang="en-US" b="1" dirty="0" smtClean="0"/>
              <a:t>Other Measures</a:t>
            </a:r>
          </a:p>
          <a:p>
            <a:pPr lvl="1" eaLnBrk="1"/>
            <a:r>
              <a:rPr lang="en-US" dirty="0" smtClean="0"/>
              <a:t>Teach users loss and theft protection techniques</a:t>
            </a:r>
          </a:p>
          <a:p>
            <a:pPr lvl="1" eaLnBrk="1"/>
            <a:r>
              <a:rPr lang="en-US" dirty="0" smtClean="0"/>
              <a:t>Use notebook recovery software</a:t>
            </a:r>
          </a:p>
          <a:p>
            <a:pPr lvl="2" eaLnBrk="1"/>
            <a:r>
              <a:rPr lang="en-US" dirty="0" smtClean="0"/>
              <a:t>Contacts the recovery company the next time the computer connects to the Internet</a:t>
            </a:r>
          </a:p>
          <a:p>
            <a:pPr lvl="2" eaLnBrk="1"/>
            <a:r>
              <a:rPr lang="en-US" dirty="0" smtClean="0"/>
              <a:t>Recovery company contacts local police to recover the software</a:t>
            </a:r>
          </a:p>
          <a:p>
            <a:pPr eaLnBrk="1" hangingPunct="1"/>
            <a:endParaRPr lang="en-US" dirty="0" smtClean="0"/>
          </a:p>
        </p:txBody>
      </p:sp>
      <p:sp>
        <p:nvSpPr>
          <p:cNvPr id="5" name="Title 4"/>
          <p:cNvSpPr>
            <a:spLocks noGrp="1"/>
          </p:cNvSpPr>
          <p:nvPr>
            <p:ph type="title"/>
          </p:nvPr>
        </p:nvSpPr>
        <p:spPr/>
        <p:txBody>
          <a:bodyPr>
            <a:normAutofit fontScale="90000"/>
          </a:bodyPr>
          <a:lstStyle/>
          <a:p>
            <a:pPr eaLnBrk="1" fontAlgn="auto" hangingPunct="1">
              <a:spcAft>
                <a:spcPts val="0"/>
              </a:spcAft>
              <a:defRPr/>
            </a:pPr>
            <a:r>
              <a:rPr lang="en-US" dirty="0" smtClean="0"/>
              <a:t>7.7: Protecting Notebook Computers</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77</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Content Placeholder 1"/>
          <p:cNvSpPr>
            <a:spLocks noGrp="1"/>
          </p:cNvSpPr>
          <p:nvPr>
            <p:ph idx="1"/>
          </p:nvPr>
        </p:nvSpPr>
        <p:spPr>
          <a:xfrm>
            <a:off x="457200" y="1676400"/>
            <a:ext cx="8229600" cy="4330700"/>
          </a:xfrm>
        </p:spPr>
        <p:txBody>
          <a:bodyPr/>
          <a:lstStyle/>
          <a:p>
            <a:pPr eaLnBrk="1"/>
            <a:r>
              <a:rPr lang="en-US" b="1" dirty="0" smtClean="0"/>
              <a:t>Importance</a:t>
            </a:r>
          </a:p>
          <a:p>
            <a:pPr lvl="1" eaLnBrk="1"/>
            <a:r>
              <a:rPr lang="en-US" dirty="0" smtClean="0"/>
              <a:t>Ordinary users lack the knowledge to manage security on their PCs</a:t>
            </a:r>
          </a:p>
          <a:p>
            <a:pPr lvl="1" eaLnBrk="1"/>
            <a:r>
              <a:rPr lang="en-US" dirty="0" smtClean="0"/>
              <a:t>They sometimes knowingly violate security policies</a:t>
            </a:r>
          </a:p>
          <a:p>
            <a:pPr lvl="1" eaLnBrk="1"/>
            <a:r>
              <a:rPr lang="en-US" dirty="0"/>
              <a:t>C</a:t>
            </a:r>
            <a:r>
              <a:rPr lang="en-US" dirty="0" smtClean="0"/>
              <a:t>entralized management </a:t>
            </a:r>
            <a:r>
              <a:rPr lang="en-US" dirty="0"/>
              <a:t>can often reduce </a:t>
            </a:r>
            <a:r>
              <a:rPr lang="en-US" dirty="0" smtClean="0"/>
              <a:t>costs through automation</a:t>
            </a:r>
          </a:p>
        </p:txBody>
      </p:sp>
      <p:sp>
        <p:nvSpPr>
          <p:cNvPr id="5" name="Title 4"/>
          <p:cNvSpPr>
            <a:spLocks noGrp="1"/>
          </p:cNvSpPr>
          <p:nvPr>
            <p:ph type="title"/>
          </p:nvPr>
        </p:nvSpPr>
        <p:spPr>
          <a:xfrm>
            <a:off x="457200" y="274638"/>
            <a:ext cx="83820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78</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Content Placeholder 1"/>
          <p:cNvSpPr>
            <a:spLocks noGrp="1"/>
          </p:cNvSpPr>
          <p:nvPr>
            <p:ph idx="1"/>
          </p:nvPr>
        </p:nvSpPr>
        <p:spPr>
          <a:xfrm>
            <a:off x="457200" y="1752600"/>
            <a:ext cx="8229600" cy="4254500"/>
          </a:xfrm>
        </p:spPr>
        <p:txBody>
          <a:bodyPr/>
          <a:lstStyle/>
          <a:p>
            <a:pPr eaLnBrk="1"/>
            <a:r>
              <a:rPr lang="en-US" b="1" smtClean="0"/>
              <a:t>Standard Configurations for PCs</a:t>
            </a:r>
          </a:p>
          <a:p>
            <a:pPr lvl="1" eaLnBrk="1"/>
            <a:r>
              <a:rPr lang="en-US" smtClean="0"/>
              <a:t>May restrict applications, configuration settings, and even the user interface</a:t>
            </a:r>
          </a:p>
          <a:p>
            <a:pPr lvl="1" eaLnBrk="1"/>
            <a:r>
              <a:rPr lang="en-US" smtClean="0"/>
              <a:t>Ensure that the software is configured safely</a:t>
            </a:r>
          </a:p>
          <a:p>
            <a:pPr lvl="1" eaLnBrk="1"/>
            <a:r>
              <a:rPr lang="en-US" smtClean="0"/>
              <a:t>Enforce policies</a:t>
            </a:r>
          </a:p>
          <a:p>
            <a:pPr lvl="1" eaLnBrk="1"/>
            <a:r>
              <a:rPr lang="en-US" smtClean="0"/>
              <a:t>More generally, reduce maintenance costs by making it easier to diagnose errors</a:t>
            </a:r>
          </a:p>
          <a:p>
            <a:pPr eaLnBrk="1" hangingPunct="1"/>
            <a:endParaRPr lang="en-US" smtClean="0"/>
          </a:p>
        </p:txBody>
      </p:sp>
      <p:sp>
        <p:nvSpPr>
          <p:cNvPr id="5" name="Title 4"/>
          <p:cNvSpPr>
            <a:spLocks noGrp="1"/>
          </p:cNvSpPr>
          <p:nvPr>
            <p:ph type="title"/>
          </p:nvPr>
        </p:nvSpPr>
        <p:spPr>
          <a:xfrm>
            <a:off x="457200" y="274638"/>
            <a:ext cx="85344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79</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Content Placeholder 1"/>
          <p:cNvSpPr>
            <a:spLocks noGrp="1"/>
          </p:cNvSpPr>
          <p:nvPr>
            <p:ph idx="1"/>
          </p:nvPr>
        </p:nvSpPr>
        <p:spPr/>
        <p:txBody>
          <a:bodyPr/>
          <a:lstStyle/>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Backup</a:t>
            </a:r>
          </a:p>
          <a:p>
            <a:pPr marL="623888" indent="-514350" eaLnBrk="1">
              <a:buFont typeface="Wingdings" pitchFamily="2" charset="2"/>
              <a:buChar char="§"/>
            </a:pPr>
            <a:r>
              <a:rPr lang="en-US" smtClean="0"/>
              <a:t>Restrict physical access to hosts (see Chapter 5)</a:t>
            </a:r>
          </a:p>
          <a:p>
            <a:pPr marL="623888" indent="-514350" eaLnBrk="1">
              <a:buFont typeface="Wingdings" pitchFamily="2" charset="2"/>
              <a:buChar char="§"/>
            </a:pPr>
            <a:r>
              <a:rPr lang="en-US" smtClean="0"/>
              <a:t>Install the operating system with secure configuration options</a:t>
            </a:r>
          </a:p>
          <a:p>
            <a:pPr lvl="2" eaLnBrk="1"/>
            <a:r>
              <a:rPr lang="en-US" smtClean="0"/>
              <a:t>Change all default passwords, etc.</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a:t>
            </a:fld>
            <a:endParaRPr 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1"/>
          <p:cNvSpPr>
            <a:spLocks noGrp="1"/>
          </p:cNvSpPr>
          <p:nvPr>
            <p:ph idx="1"/>
          </p:nvPr>
        </p:nvSpPr>
        <p:spPr>
          <a:xfrm>
            <a:off x="457200" y="1646238"/>
            <a:ext cx="8229600" cy="4525962"/>
          </a:xfrm>
        </p:spPr>
        <p:txBody>
          <a:bodyPr/>
          <a:lstStyle/>
          <a:p>
            <a:pPr eaLnBrk="1"/>
            <a:r>
              <a:rPr lang="en-US" b="1" dirty="0" smtClean="0"/>
              <a:t>Network Access Control (NAC)</a:t>
            </a:r>
          </a:p>
          <a:p>
            <a:pPr lvl="1" eaLnBrk="1"/>
            <a:r>
              <a:rPr lang="en-US" dirty="0" smtClean="0"/>
              <a:t>Goal is to reduce the danger created by computers with malware</a:t>
            </a:r>
          </a:p>
          <a:p>
            <a:pPr lvl="1" eaLnBrk="1"/>
            <a:r>
              <a:rPr lang="en-US" dirty="0" smtClean="0"/>
              <a:t>Control their access to the network</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9"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80</a:t>
            </a:fld>
            <a:endParaRPr lang="en-US"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Content Placeholder 1"/>
          <p:cNvSpPr>
            <a:spLocks noGrp="1"/>
          </p:cNvSpPr>
          <p:nvPr>
            <p:ph idx="1"/>
          </p:nvPr>
        </p:nvSpPr>
        <p:spPr>
          <a:xfrm>
            <a:off x="457200" y="1646238"/>
            <a:ext cx="8229600" cy="4525962"/>
          </a:xfrm>
        </p:spPr>
        <p:txBody>
          <a:bodyPr/>
          <a:lstStyle/>
          <a:p>
            <a:pPr eaLnBrk="1"/>
            <a:r>
              <a:rPr lang="en-US" b="1" smtClean="0"/>
              <a:t>Network Access Control (NAC)</a:t>
            </a:r>
          </a:p>
          <a:p>
            <a:pPr lvl="1" eaLnBrk="1"/>
            <a:r>
              <a:rPr lang="en-US" smtClean="0"/>
              <a:t>Stage 1: Initial Health Check</a:t>
            </a:r>
          </a:p>
          <a:p>
            <a:pPr lvl="2" eaLnBrk="1"/>
            <a:r>
              <a:rPr lang="en-US" smtClean="0"/>
              <a:t>Checks the “health” of the computer before allowing it into the network</a:t>
            </a:r>
          </a:p>
          <a:p>
            <a:pPr lvl="2" eaLnBrk="1"/>
            <a:r>
              <a:rPr lang="en-US" smtClean="0"/>
              <a:t>Choices:</a:t>
            </a:r>
          </a:p>
          <a:p>
            <a:pPr lvl="3" eaLnBrk="1">
              <a:spcBef>
                <a:spcPts val="1200"/>
              </a:spcBef>
            </a:pPr>
            <a:r>
              <a:rPr lang="en-US" sz="2400" smtClean="0"/>
              <a:t>Accept it</a:t>
            </a:r>
          </a:p>
          <a:p>
            <a:pPr lvl="3" eaLnBrk="1">
              <a:spcBef>
                <a:spcPts val="1200"/>
              </a:spcBef>
            </a:pPr>
            <a:r>
              <a:rPr lang="en-US" sz="2400" smtClean="0"/>
              <a:t>Reject it</a:t>
            </a:r>
          </a:p>
          <a:p>
            <a:pPr lvl="3" eaLnBrk="1">
              <a:spcBef>
                <a:spcPts val="1200"/>
              </a:spcBef>
            </a:pPr>
            <a:r>
              <a:rPr lang="en-US" sz="2400" smtClean="0"/>
              <a:t>Quarantine and pass it to a remediation server; retest after remediation</a:t>
            </a:r>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81</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1"/>
          <p:cNvSpPr>
            <a:spLocks noGrp="1"/>
          </p:cNvSpPr>
          <p:nvPr>
            <p:ph idx="1"/>
          </p:nvPr>
        </p:nvSpPr>
        <p:spPr/>
        <p:txBody>
          <a:bodyPr/>
          <a:lstStyle/>
          <a:p>
            <a:pPr eaLnBrk="1"/>
            <a:r>
              <a:rPr lang="en-US" b="1" smtClean="0"/>
              <a:t>Network Access Control (NAC)</a:t>
            </a:r>
          </a:p>
          <a:p>
            <a:pPr lvl="1" eaLnBrk="1"/>
            <a:r>
              <a:rPr lang="en-US" smtClean="0"/>
              <a:t>Stage 2: Ongoing Traffic Monitoring</a:t>
            </a:r>
          </a:p>
          <a:p>
            <a:pPr lvl="2" eaLnBrk="1"/>
            <a:r>
              <a:rPr lang="en-US" smtClean="0"/>
              <a:t>If traffic after admission indicates malware on the client, drop or remediate</a:t>
            </a:r>
          </a:p>
          <a:p>
            <a:pPr lvl="2" eaLnBrk="1"/>
            <a:r>
              <a:rPr lang="en-US" smtClean="0"/>
              <a:t>Not all NAC systems do this</a:t>
            </a:r>
          </a:p>
          <a:p>
            <a:pPr eaLnBrk="1" hangingPunct="1"/>
            <a:endParaRPr lang="en-US" smtClean="0"/>
          </a:p>
        </p:txBody>
      </p:sp>
      <p:sp>
        <p:nvSpPr>
          <p:cNvPr id="5" name="Title 4"/>
          <p:cNvSpPr>
            <a:spLocks noGrp="1"/>
          </p:cNvSpPr>
          <p:nvPr>
            <p:ph type="title"/>
          </p:nvPr>
        </p:nvSpPr>
        <p:spPr>
          <a:xfrm>
            <a:off x="457200" y="274638"/>
            <a:ext cx="8458200" cy="1143000"/>
          </a:xfrm>
        </p:spPr>
        <p:txBody>
          <a:bodyPr>
            <a:normAutofit fontScale="90000"/>
          </a:bodyPr>
          <a:lstStyle/>
          <a:p>
            <a:pPr eaLnBrk="1" fontAlgn="auto" hangingPunct="1">
              <a:spcAft>
                <a:spcPts val="0"/>
              </a:spcAft>
              <a:defRPr/>
            </a:pPr>
            <a:r>
              <a:rPr lang="en-US" dirty="0" smtClean="0"/>
              <a:t>7.7: Centralized PC Security Management</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82</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0354" name="Content Placeholder 1"/>
          <p:cNvSpPr>
            <a:spLocks noGrp="1"/>
          </p:cNvSpPr>
          <p:nvPr>
            <p:ph idx="1"/>
          </p:nvPr>
        </p:nvSpPr>
        <p:spPr>
          <a:xfrm>
            <a:off x="457200" y="1481138"/>
            <a:ext cx="8382000" cy="4525962"/>
          </a:xfrm>
        </p:spPr>
        <p:txBody>
          <a:bodyPr/>
          <a:lstStyle/>
          <a:p>
            <a:pPr eaLnBrk="1"/>
            <a:r>
              <a:rPr lang="en-US" b="1" smtClean="0"/>
              <a:t>Advantages of GPOs</a:t>
            </a:r>
          </a:p>
          <a:p>
            <a:pPr lvl="1">
              <a:spcBef>
                <a:spcPts val="600"/>
              </a:spcBef>
              <a:spcAft>
                <a:spcPts val="300"/>
              </a:spcAft>
            </a:pPr>
            <a:r>
              <a:rPr lang="en-US" sz="2400" b="1" smtClean="0"/>
              <a:t>Consistency </a:t>
            </a:r>
            <a:r>
              <a:rPr lang="en-US" sz="2400" smtClean="0"/>
              <a:t>−Security policy can be applied across an entire organization uniformly at the same time</a:t>
            </a:r>
          </a:p>
          <a:p>
            <a:pPr lvl="1">
              <a:spcBef>
                <a:spcPts val="600"/>
              </a:spcBef>
              <a:spcAft>
                <a:spcPts val="300"/>
              </a:spcAft>
            </a:pPr>
            <a:r>
              <a:rPr lang="en-US" sz="2400" b="1" smtClean="0"/>
              <a:t>Reduced Administrative Costs </a:t>
            </a:r>
            <a:r>
              <a:rPr lang="en-US" sz="2400" smtClean="0"/>
              <a:t>− Corporate policies can be created, applied, and managed from a single management console</a:t>
            </a:r>
          </a:p>
          <a:p>
            <a:pPr lvl="1">
              <a:spcBef>
                <a:spcPts val="600"/>
              </a:spcBef>
              <a:spcAft>
                <a:spcPts val="300"/>
              </a:spcAft>
            </a:pPr>
            <a:r>
              <a:rPr lang="en-US" sz="2400" b="1" smtClean="0"/>
              <a:t>Compliance </a:t>
            </a:r>
            <a:r>
              <a:rPr lang="en-US" sz="2400" smtClean="0"/>
              <a:t>− A company can ensure compliance with laws and regulations</a:t>
            </a:r>
          </a:p>
          <a:p>
            <a:pPr lvl="1">
              <a:spcBef>
                <a:spcPts val="600"/>
              </a:spcBef>
              <a:spcAft>
                <a:spcPts val="300"/>
              </a:spcAft>
            </a:pPr>
            <a:r>
              <a:rPr lang="en-US" sz="2400" b="1" smtClean="0"/>
              <a:t>Control</a:t>
            </a:r>
            <a:r>
              <a:rPr lang="en-US" sz="2400" smtClean="0"/>
              <a:t> − Provides a granular level of control over users, computers, applications, and tasks</a:t>
            </a:r>
          </a:p>
        </p:txBody>
      </p:sp>
      <p:sp>
        <p:nvSpPr>
          <p:cNvPr id="5" name="Title 4"/>
          <p:cNvSpPr>
            <a:spLocks noGrp="1"/>
          </p:cNvSpPr>
          <p:nvPr>
            <p:ph type="title"/>
          </p:nvPr>
        </p:nvSpPr>
        <p:spPr/>
        <p:txBody>
          <a:bodyPr>
            <a:normAutofit/>
          </a:bodyPr>
          <a:lstStyle/>
          <a:p>
            <a:pPr eaLnBrk="1" fontAlgn="auto" hangingPunct="1">
              <a:spcAft>
                <a:spcPts val="0"/>
              </a:spcAft>
              <a:defRPr/>
            </a:pPr>
            <a:r>
              <a:rPr lang="en-US" sz="3200" dirty="0" smtClean="0"/>
              <a:t>7.7: Windows Group Policy Objects (GPOs)</a:t>
            </a:r>
            <a:endParaRPr lang="en-US" sz="3200"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83</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noAutofit/>
          </a:bodyPr>
          <a:lstStyle/>
          <a:p>
            <a:pPr eaLnBrk="1" fontAlgn="auto" hangingPunct="1">
              <a:spcAft>
                <a:spcPts val="0"/>
              </a:spcAft>
              <a:defRPr/>
            </a:pPr>
            <a:r>
              <a:rPr lang="en-US" sz="3200" dirty="0" smtClean="0"/>
              <a:t>7.7: Windows Group Policy Objects (GPOs)</a:t>
            </a:r>
            <a:endParaRPr lang="en-US" sz="3200" dirty="0"/>
          </a:p>
        </p:txBody>
      </p:sp>
      <p:pic>
        <p:nvPicPr>
          <p:cNvPr id="101380" name="Picture 5" descr="Figure_7-23 GPOs for PPT.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600"/>
            <a:ext cx="8307388" cy="3962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84</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74638"/>
            <a:ext cx="8229600" cy="944562"/>
          </a:xfrm>
        </p:spPr>
        <p:txBody>
          <a:bodyPr/>
          <a:lstStyle/>
          <a:p>
            <a:pPr eaLnBrk="1" fontAlgn="auto" hangingPunct="1">
              <a:spcAft>
                <a:spcPts val="0"/>
              </a:spcAft>
              <a:defRPr/>
            </a:pPr>
            <a:r>
              <a:rPr lang="en-US" sz="2800" dirty="0" smtClean="0"/>
              <a:t>7.7: Windows Group Policy Objects (GPOs)</a:t>
            </a:r>
            <a:endParaRPr lang="en-US" sz="2800" dirty="0"/>
          </a:p>
        </p:txBody>
      </p:sp>
      <p:pic>
        <p:nvPicPr>
          <p:cNvPr id="102405" name="Picture 3"/>
          <p:cNvPicPr>
            <a:picLocks noChangeAspect="1" noChangeArrowheads="1"/>
          </p:cNvPicPr>
          <p:nvPr/>
        </p:nvPicPr>
        <p:blipFill>
          <a:blip r:embed="rId3">
            <a:extLst>
              <a:ext uri="{28A0092B-C50C-407E-A947-70E740481C1C}">
                <a14:useLocalDpi xmlns:a14="http://schemas.microsoft.com/office/drawing/2010/main" val="0"/>
              </a:ext>
            </a:extLst>
          </a:blip>
          <a:srcRect l="20351" t="10588" r="12463" b="44061"/>
          <a:stretch>
            <a:fillRect/>
          </a:stretch>
        </p:blipFill>
        <p:spPr bwMode="auto">
          <a:xfrm>
            <a:off x="609600" y="1219200"/>
            <a:ext cx="7841548" cy="4724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85</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PhAnim="0" show="0">
  <p:cSld>
    <p:spTree>
      <p:nvGrpSpPr>
        <p:cNvPr id="1" name=""/>
        <p:cNvGrpSpPr/>
        <p:nvPr/>
      </p:nvGrpSpPr>
      <p:grpSpPr>
        <a:xfrm>
          <a:off x="0" y="0"/>
          <a:ext cx="0" cy="0"/>
          <a:chOff x="0" y="0"/>
          <a:chExt cx="0" cy="0"/>
        </a:xfrm>
      </p:grpSpPr>
      <p:pic>
        <p:nvPicPr>
          <p:cNvPr id="79875" name="Picture 3" descr="cid:3287383400_2177562"/>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1066800" y="381000"/>
            <a:ext cx="7242175" cy="2363788"/>
          </a:xfrm>
          <a:prstGeom prst="rect">
            <a:avLst/>
          </a:prstGeom>
          <a:solidFill>
            <a:schemeClr val="hlink"/>
          </a:solidFill>
          <a:ln w="9525">
            <a:solidFill>
              <a:schemeClr val="bg1"/>
            </a:solidFill>
            <a:miter lim="800000"/>
            <a:headEnd/>
            <a:tailEnd/>
          </a:ln>
        </p:spPr>
      </p:pic>
      <p:sp>
        <p:nvSpPr>
          <p:cNvPr id="79876" name="Rectangle 4"/>
          <p:cNvSpPr>
            <a:spLocks noChangeArrowheads="1"/>
          </p:cNvSpPr>
          <p:nvPr/>
        </p:nvSpPr>
        <p:spPr bwMode="auto">
          <a:xfrm>
            <a:off x="685800" y="2895600"/>
            <a:ext cx="7589838" cy="1069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25400">
                <a:solidFill>
                  <a:srgbClr val="000000"/>
                </a:solidFill>
                <a:miter lim="800000"/>
                <a:headEnd/>
                <a:tailEnd/>
              </a14:hiddenLine>
            </a:ext>
          </a:extLst>
        </p:spPr>
        <p:txBody>
          <a:bodyPr anchor="ctr">
            <a:spAutoFit/>
          </a:bodyPr>
          <a:lstStyle/>
          <a:p>
            <a:pPr algn="ctr"/>
            <a:r>
              <a:rPr lang="en-US" sz="1600">
                <a:solidFill>
                  <a:srgbClr val="000000"/>
                </a:solidFill>
                <a:cs typeface="Times New Roman" pitchFamily="18" charset="0"/>
              </a:rPr>
              <a:t>All rights reserved. No part of this publication may be reproduced, stored in a retrieval system, or transmitted, in any form or by any means, electronic, mechanical, photocopying, recording, or otherwise, without the prior written permission of the publisher. Printed in the United States of America.</a:t>
            </a:r>
          </a:p>
        </p:txBody>
      </p:sp>
      <p:sp>
        <p:nvSpPr>
          <p:cNvPr id="5" name="Rectangle 5"/>
          <p:cNvSpPr txBox="1">
            <a:spLocks noGrp="1" noChangeArrowheads="1"/>
          </p:cNvSpPr>
          <p:nvPr/>
        </p:nvSpPr>
        <p:spPr bwMode="auto">
          <a:xfrm>
            <a:off x="762000" y="4267200"/>
            <a:ext cx="7845425" cy="636588"/>
          </a:xfrm>
          <a:prstGeom prst="rect">
            <a:avLst/>
          </a:prstGeom>
          <a:noFill/>
          <a:ln>
            <a:miter lim="800000"/>
            <a:headEnd/>
            <a:tailEnd/>
          </a:ln>
        </p:spPr>
        <p:txBody>
          <a:bodyPr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n-US" dirty="0">
                <a:solidFill>
                  <a:srgbClr val="000000"/>
                </a:solidFill>
                <a:effectLst>
                  <a:outerShdw blurRad="38100" dist="38100" dir="2700000" algn="tl">
                    <a:srgbClr val="C0C0C0"/>
                  </a:outerShdw>
                </a:effectLst>
                <a:latin typeface="Tahoma" charset="0"/>
                <a:cs typeface="Arial" charset="0"/>
              </a:rPr>
              <a:t>Copyright © </a:t>
            </a:r>
            <a:r>
              <a:rPr lang="en-US" dirty="0" smtClean="0">
                <a:solidFill>
                  <a:srgbClr val="000000"/>
                </a:solidFill>
                <a:effectLst>
                  <a:outerShdw blurRad="38100" dist="38100" dir="2700000" algn="tl">
                    <a:srgbClr val="C0C0C0"/>
                  </a:outerShdw>
                </a:effectLst>
                <a:latin typeface="Tahoma" charset="0"/>
                <a:cs typeface="Arial" charset="0"/>
              </a:rPr>
              <a:t>2015 </a:t>
            </a:r>
            <a:r>
              <a:rPr lang="en-US" dirty="0">
                <a:solidFill>
                  <a:srgbClr val="000000"/>
                </a:solidFill>
                <a:effectLst>
                  <a:outerShdw blurRad="38100" dist="38100" dir="2700000" algn="tl">
                    <a:srgbClr val="C0C0C0"/>
                  </a:outerShdw>
                </a:effectLst>
                <a:latin typeface="Tahoma" charset="0"/>
                <a:cs typeface="Arial" charset="0"/>
              </a:rPr>
              <a:t>Pearson Education, Inc</a:t>
            </a:r>
            <a:r>
              <a:rPr lang="en-US" dirty="0" smtClean="0">
                <a:solidFill>
                  <a:srgbClr val="000000"/>
                </a:solidFill>
                <a:effectLst>
                  <a:outerShdw blurRad="38100" dist="38100" dir="2700000" algn="tl">
                    <a:srgbClr val="C0C0C0"/>
                  </a:outerShdw>
                </a:effectLst>
                <a:latin typeface="Tahoma" charset="0"/>
                <a:cs typeface="Arial" charset="0"/>
              </a:rPr>
              <a:t>.</a:t>
            </a:r>
            <a:endParaRPr lang="en-US" dirty="0">
              <a:solidFill>
                <a:srgbClr val="000000"/>
              </a:solidFill>
              <a:effectLst>
                <a:outerShdw blurRad="38100" dist="38100" dir="2700000" algn="tl">
                  <a:srgbClr val="C0C0C0"/>
                </a:outerShdw>
              </a:effectLst>
              <a:latin typeface="Tahoma" charset="0"/>
              <a:cs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pPr marL="365760" indent="-256032" eaLnBrk="1" fontAlgn="auto">
              <a:spcAft>
                <a:spcPts val="0"/>
              </a:spcAft>
              <a:buFont typeface="Wingdings" pitchFamily="2" charset="2"/>
              <a:buChar char="§"/>
              <a:defRPr/>
            </a:pPr>
            <a:r>
              <a:rPr lang="en-US" dirty="0" smtClean="0"/>
              <a:t>Minimize the applications that run on the host</a:t>
            </a:r>
          </a:p>
          <a:p>
            <a:pPr marL="365760" indent="-256032" eaLnBrk="1" fontAlgn="auto">
              <a:spcAft>
                <a:spcPts val="0"/>
              </a:spcAft>
              <a:buFont typeface="Wingdings" pitchFamily="2" charset="2"/>
              <a:buChar char="§"/>
              <a:defRPr/>
            </a:pPr>
            <a:r>
              <a:rPr lang="en-US" dirty="0" smtClean="0"/>
              <a:t>Harden all remaining applications on the host (see Chapter 8)</a:t>
            </a:r>
          </a:p>
          <a:p>
            <a:pPr marL="365760" indent="-256032" eaLnBrk="1" fontAlgn="auto">
              <a:spcAft>
                <a:spcPts val="0"/>
              </a:spcAft>
              <a:buFont typeface="Wingdings" pitchFamily="2" charset="2"/>
              <a:buChar char="§"/>
              <a:defRPr/>
            </a:pPr>
            <a:r>
              <a:rPr lang="en-US" dirty="0" smtClean="0"/>
              <a:t>Download and install patches for operating vulnerabilities</a:t>
            </a:r>
          </a:p>
          <a:p>
            <a:pPr marL="365760" indent="-256032" eaLnBrk="1" fontAlgn="auto">
              <a:spcAft>
                <a:spcPts val="0"/>
              </a:spcAft>
              <a:buFont typeface="Wingdings" pitchFamily="2" charset="2"/>
              <a:buChar char="§"/>
              <a:defRPr/>
            </a:pPr>
            <a:r>
              <a:rPr lang="en-US" dirty="0" smtClean="0"/>
              <a:t>Manage users and groups securely</a:t>
            </a:r>
          </a:p>
          <a:p>
            <a:pPr marL="365760" indent="-256032" eaLnBrk="1" fontAlgn="auto">
              <a:spcAft>
                <a:spcPts val="0"/>
              </a:spcAft>
              <a:buFont typeface="Wingdings" pitchFamily="2" charset="2"/>
              <a:buChar char="§"/>
              <a:defRPr/>
            </a:pPr>
            <a:r>
              <a:rPr lang="en-US" dirty="0" smtClean="0"/>
              <a:t>Manage access permissions for users and groups securely</a:t>
            </a:r>
          </a:p>
        </p:txBody>
      </p:sp>
      <p:sp>
        <p:nvSpPr>
          <p:cNvPr id="5" name="Title 4"/>
          <p:cNvSpPr>
            <a:spLocks noGrp="1"/>
          </p:cNvSpPr>
          <p:nvPr>
            <p:ph type="title"/>
          </p:nvPr>
        </p:nvSpPr>
        <p:spPr/>
        <p:txBody>
          <a:bodyPr/>
          <a:lstStyle/>
          <a:p>
            <a:pPr eaLnBrk="1" fontAlgn="auto" hangingPunct="1">
              <a:spcAft>
                <a:spcPts val="0"/>
              </a:spcAft>
              <a:defRPr/>
            </a:pPr>
            <a:r>
              <a:rPr lang="en-US" dirty="0" smtClean="0"/>
              <a:t>7.1: Elements of Host Hardening</a:t>
            </a:r>
            <a:endParaRPr lang="en-US" dirty="0"/>
          </a:p>
        </p:txBody>
      </p:sp>
      <p:sp>
        <p:nvSpPr>
          <p:cNvPr id="6" name="Slide Number Placeholder 5"/>
          <p:cNvSpPr>
            <a:spLocks noGrp="1"/>
          </p:cNvSpPr>
          <p:nvPr>
            <p:ph type="sldNum" sz="quarter" idx="4294967295"/>
          </p:nvPr>
        </p:nvSpPr>
        <p:spPr>
          <a:xfrm>
            <a:off x="0" y="6248400"/>
            <a:ext cx="762000" cy="365125"/>
          </a:xfrm>
          <a:prstGeom prst="rect">
            <a:avLst/>
          </a:prstGeom>
        </p:spPr>
        <p:txBody>
          <a:bodyPr/>
          <a:lstStyle>
            <a:lvl1pPr>
              <a:defRPr sz="2000">
                <a:solidFill>
                  <a:schemeClr val="bg1"/>
                </a:solidFill>
              </a:defRPr>
            </a:lvl1pPr>
          </a:lstStyle>
          <a:p>
            <a:r>
              <a:rPr lang="en-US" dirty="0" smtClean="0"/>
              <a:t>7-</a:t>
            </a:r>
            <a:fld id="{145A0BB8-10EF-4DE1-A724-2BAE3A84AC02}" type="slidenum">
              <a:rPr lang="en-US" smtClean="0"/>
              <a:pPr/>
              <a:t>9</a:t>
            </a:fld>
            <a:endParaRPr lang="en-US" dirty="0"/>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1_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Concourse</Template>
  <TotalTime>3258</TotalTime>
  <Words>3219</Words>
  <Application>Microsoft Office PowerPoint</Application>
  <PresentationFormat>On-screen Show (4:3)</PresentationFormat>
  <Paragraphs>621</Paragraphs>
  <Slides>86</Slides>
  <Notes>6</Notes>
  <HiddenSlides>19</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86</vt:i4>
      </vt:variant>
    </vt:vector>
  </HeadingPairs>
  <TitlesOfParts>
    <vt:vector size="98" baseType="lpstr">
      <vt:lpstr>Aharoni</vt:lpstr>
      <vt:lpstr>Arial</vt:lpstr>
      <vt:lpstr>Calibri</vt:lpstr>
      <vt:lpstr>Lucida Sans Unicode</vt:lpstr>
      <vt:lpstr>Tahoma</vt:lpstr>
      <vt:lpstr>Times New Roman</vt:lpstr>
      <vt:lpstr>Verdana</vt:lpstr>
      <vt:lpstr>Wingdings</vt:lpstr>
      <vt:lpstr>Wingdings 2</vt:lpstr>
      <vt:lpstr>Wingdings 3</vt:lpstr>
      <vt:lpstr>Concourse</vt:lpstr>
      <vt:lpstr>1_Concourse</vt:lpstr>
      <vt:lpstr>Host Hardening</vt:lpstr>
      <vt:lpstr>Learning Objectives</vt:lpstr>
      <vt:lpstr>PowerPoint Presentation</vt:lpstr>
      <vt:lpstr>Orientation</vt:lpstr>
      <vt:lpstr>What’s Next?</vt:lpstr>
      <vt:lpstr>7.1: Threats to Hosts</vt:lpstr>
      <vt:lpstr>7.1: Threats to Hosts</vt:lpstr>
      <vt:lpstr>7.1: Elements of Host Hardening</vt:lpstr>
      <vt:lpstr>7.1: Elements of Host Hardening</vt:lpstr>
      <vt:lpstr>7.1: Elements of Host Hardening</vt:lpstr>
      <vt:lpstr>7.1: Security Baselines and  Systems Administrators</vt:lpstr>
      <vt:lpstr>7.1: Security Baselines and  Systems Administrators</vt:lpstr>
      <vt:lpstr>7.1: Virtualization</vt:lpstr>
      <vt:lpstr>7.1: Windows Deployment Services</vt:lpstr>
      <vt:lpstr>7.1: Linux Virtual Machine</vt:lpstr>
      <vt:lpstr>7.1: Cloud Computing</vt:lpstr>
      <vt:lpstr>7.1: Jolicloud Desktop</vt:lpstr>
      <vt:lpstr>What’s Next?</vt:lpstr>
      <vt:lpstr>7.2: Windows Server Operating Systems</vt:lpstr>
      <vt:lpstr>7.2: Windows 2008 Server User Interface</vt:lpstr>
      <vt:lpstr>7.2: Computer Management Microsoft Management Console (MMC)</vt:lpstr>
      <vt:lpstr>7.2: UNIX Operating Systems</vt:lpstr>
      <vt:lpstr>7.2: UNIX Terminal</vt:lpstr>
      <vt:lpstr>7.2: UNIX Operating Systems</vt:lpstr>
      <vt:lpstr>7.2: UNIX Operating Systems</vt:lpstr>
      <vt:lpstr>7.2: Debian® Linux Desktop</vt:lpstr>
      <vt:lpstr>7.2: UNIX Operating Systems</vt:lpstr>
      <vt:lpstr>What’s Next?</vt:lpstr>
      <vt:lpstr>7.3: Vulnerabilities and Exploits</vt:lpstr>
      <vt:lpstr>7.3: Vulnerabilities and Exploits</vt:lpstr>
      <vt:lpstr>7.3: Worldwide Antivirus Software Market Share</vt:lpstr>
      <vt:lpstr>7.3: Change in Antivirus Software Market Share</vt:lpstr>
      <vt:lpstr>7.3: Applying Patching</vt:lpstr>
      <vt:lpstr>7.3: Applying Patching</vt:lpstr>
      <vt:lpstr>7.3: Windows Server Update Services</vt:lpstr>
      <vt:lpstr>7.3: Applying Patching</vt:lpstr>
      <vt:lpstr>What’s Next?</vt:lpstr>
      <vt:lpstr>7.4: Managing Users and Groups</vt:lpstr>
      <vt:lpstr>7.4: Users and Groups in Windows</vt:lpstr>
      <vt:lpstr>7.4: Windows User Account Properties</vt:lpstr>
      <vt:lpstr>7.4: The Super User Account</vt:lpstr>
      <vt:lpstr>7.4: The Super User Account</vt:lpstr>
      <vt:lpstr>What’s Next?</vt:lpstr>
      <vt:lpstr>7.5: Managing Permissions in Windows</vt:lpstr>
      <vt:lpstr>7.5: Assigning Permissions in Windows</vt:lpstr>
      <vt:lpstr>7.5: The Inheritance of Permission</vt:lpstr>
      <vt:lpstr>7.5: The Inheritance of Permission</vt:lpstr>
      <vt:lpstr>7.5: The Inheritance of Permission</vt:lpstr>
      <vt:lpstr>7.5: Assigning Permissions in Windows and UNIX</vt:lpstr>
      <vt:lpstr>What’s Next?</vt:lpstr>
      <vt:lpstr>7.6: Password Policies</vt:lpstr>
      <vt:lpstr>7.6: Creating Password Hash</vt:lpstr>
      <vt:lpstr>7.6: Password Hashes for “123456”</vt:lpstr>
      <vt:lpstr>7.6: Brute-Force Guessing</vt:lpstr>
      <vt:lpstr>7.6: Password Complexity and Length are Both Crucial</vt:lpstr>
      <vt:lpstr>7.6: Sample Dictionary File</vt:lpstr>
      <vt:lpstr>7.6: Dictionary Attacks</vt:lpstr>
      <vt:lpstr>7.6: Hybrid Dictionary Attacks</vt:lpstr>
      <vt:lpstr>7.6: Rainbow Tables</vt:lpstr>
      <vt:lpstr>7.6: Truly Random Passwords</vt:lpstr>
      <vt:lpstr>7.6: Other Password Threats</vt:lpstr>
      <vt:lpstr>7.6: Physical Keylogger</vt:lpstr>
      <vt:lpstr>What’s Next?</vt:lpstr>
      <vt:lpstr>7.7: Vulnerability Testing</vt:lpstr>
      <vt:lpstr>7.7: Vulnerability Testing</vt:lpstr>
      <vt:lpstr>7.7: Windows Client PC Security</vt:lpstr>
      <vt:lpstr>7.7: Windows Update Settings</vt:lpstr>
      <vt:lpstr>7.7: Windows Action Center</vt:lpstr>
      <vt:lpstr>7.7: Windows Client PC Security</vt:lpstr>
      <vt:lpstr>7.7: Implementing Security Policy</vt:lpstr>
      <vt:lpstr>7.7: Windows Local Password Policy</vt:lpstr>
      <vt:lpstr>7.7: Windows Account Policy</vt:lpstr>
      <vt:lpstr>7.7: Windows Audit Policy</vt:lpstr>
      <vt:lpstr>7.7: Protecting Notebook Computers</vt:lpstr>
      <vt:lpstr>7.7: Protecting Notebook Computers</vt:lpstr>
      <vt:lpstr>7.7: Protecting Notebook Computers</vt:lpstr>
      <vt:lpstr>7.7: Protecting Notebook Computers</vt:lpstr>
      <vt:lpstr>7.7: Centralized PC Security Management</vt:lpstr>
      <vt:lpstr>7.7: Centralized PC Security Management</vt:lpstr>
      <vt:lpstr>7.7: Centralized PC Security Management</vt:lpstr>
      <vt:lpstr>7.7: Centralized PC Security Management</vt:lpstr>
      <vt:lpstr>7.7: Centralized PC Security Management</vt:lpstr>
      <vt:lpstr>7.7: Windows Group Policy Objects (GPOs)</vt:lpstr>
      <vt:lpstr>7.7: Windows Group Policy Objects (GPOs)</vt:lpstr>
      <vt:lpstr>7.7: Windows Group Policy Objects (GPOs)</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Wide Area Networks (WANs)</dc:title>
  <dc:creator>Panko</dc:creator>
  <cp:lastModifiedBy>Krassie Petrova</cp:lastModifiedBy>
  <cp:revision>400</cp:revision>
  <dcterms:created xsi:type="dcterms:W3CDTF">2009-03-16T04:19:02Z</dcterms:created>
  <dcterms:modified xsi:type="dcterms:W3CDTF">2015-05-18T03:01:54Z</dcterms:modified>
</cp:coreProperties>
</file>